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24" r:id="rId3"/>
    <p:sldId id="257" r:id="rId4"/>
    <p:sldId id="258" r:id="rId5"/>
    <p:sldId id="259" r:id="rId6"/>
    <p:sldId id="260" r:id="rId7"/>
    <p:sldId id="261" r:id="rId8"/>
    <p:sldId id="262" r:id="rId9"/>
    <p:sldId id="310" r:id="rId10"/>
    <p:sldId id="311" r:id="rId11"/>
    <p:sldId id="317" r:id="rId12"/>
    <p:sldId id="318" r:id="rId13"/>
    <p:sldId id="319" r:id="rId14"/>
    <p:sldId id="316" r:id="rId15"/>
    <p:sldId id="312" r:id="rId16"/>
    <p:sldId id="322" r:id="rId17"/>
    <p:sldId id="323" r:id="rId18"/>
    <p:sldId id="265" r:id="rId19"/>
    <p:sldId id="266" r:id="rId20"/>
    <p:sldId id="267" r:id="rId21"/>
    <p:sldId id="269" r:id="rId22"/>
    <p:sldId id="270" r:id="rId23"/>
    <p:sldId id="271" r:id="rId24"/>
    <p:sldId id="272" r:id="rId25"/>
    <p:sldId id="273" r:id="rId26"/>
    <p:sldId id="275" r:id="rId27"/>
    <p:sldId id="276" r:id="rId28"/>
    <p:sldId id="274" r:id="rId29"/>
    <p:sldId id="277" r:id="rId30"/>
    <p:sldId id="313" r:id="rId31"/>
    <p:sldId id="278" r:id="rId32"/>
    <p:sldId id="279" r:id="rId33"/>
    <p:sldId id="314" r:id="rId34"/>
    <p:sldId id="280" r:id="rId35"/>
    <p:sldId id="320" r:id="rId36"/>
    <p:sldId id="321"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5" r:id="rId51"/>
    <p:sldId id="296" r:id="rId52"/>
    <p:sldId id="297" r:id="rId53"/>
    <p:sldId id="298" r:id="rId54"/>
    <p:sldId id="299" r:id="rId55"/>
    <p:sldId id="300" r:id="rId56"/>
    <p:sldId id="301" r:id="rId57"/>
    <p:sldId id="302" r:id="rId58"/>
    <p:sldId id="303" r:id="rId59"/>
    <p:sldId id="294" r:id="rId60"/>
    <p:sldId id="304" r:id="rId61"/>
    <p:sldId id="305" r:id="rId62"/>
    <p:sldId id="307" r:id="rId63"/>
    <p:sldId id="308" r:id="rId64"/>
    <p:sldId id="306" r:id="rId65"/>
    <p:sldId id="30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9247" autoAdjust="0"/>
  </p:normalViewPr>
  <p:slideViewPr>
    <p:cSldViewPr>
      <p:cViewPr varScale="1">
        <p:scale>
          <a:sx n="76" d="100"/>
          <a:sy n="76" d="100"/>
        </p:scale>
        <p:origin x="1853"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Costs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Today</c:v>
                </c:pt>
                <c:pt idx="1">
                  <c:v>Year 5</c:v>
                </c:pt>
                <c:pt idx="2">
                  <c:v>Year 15</c:v>
                </c:pt>
                <c:pt idx="3">
                  <c:v>Year 20</c:v>
                </c:pt>
              </c:strCache>
            </c:strRef>
          </c:cat>
          <c:val>
            <c:numRef>
              <c:f>Sheet1!$B$2:$B$5</c:f>
              <c:numCache>
                <c:formatCode>General</c:formatCode>
                <c:ptCount val="4"/>
                <c:pt idx="0">
                  <c:v>30000</c:v>
                </c:pt>
                <c:pt idx="1">
                  <c:v>40000</c:v>
                </c:pt>
                <c:pt idx="2">
                  <c:v>60000</c:v>
                </c:pt>
                <c:pt idx="3">
                  <c:v>80000</c:v>
                </c:pt>
              </c:numCache>
            </c:numRef>
          </c:val>
          <c:extLst>
            <c:ext xmlns:c16="http://schemas.microsoft.com/office/drawing/2014/chart" uri="{C3380CC4-5D6E-409C-BE32-E72D297353CC}">
              <c16:uniqueId val="{00000000-2F08-4FB1-BE34-EF54159138DD}"/>
            </c:ext>
          </c:extLst>
        </c:ser>
        <c:dLbls>
          <c:showLegendKey val="0"/>
          <c:showVal val="0"/>
          <c:showCatName val="0"/>
          <c:showSerName val="0"/>
          <c:showPercent val="0"/>
          <c:showBubbleSize val="0"/>
        </c:dLbls>
        <c:gapWidth val="150"/>
        <c:axId val="68294528"/>
        <c:axId val="68296064"/>
      </c:barChart>
      <c:catAx>
        <c:axId val="68294528"/>
        <c:scaling>
          <c:orientation val="minMax"/>
        </c:scaling>
        <c:delete val="0"/>
        <c:axPos val="b"/>
        <c:numFmt formatCode="General" sourceLinked="0"/>
        <c:majorTickMark val="out"/>
        <c:minorTickMark val="none"/>
        <c:tickLblPos val="nextTo"/>
        <c:crossAx val="68296064"/>
        <c:crosses val="autoZero"/>
        <c:auto val="1"/>
        <c:lblAlgn val="ctr"/>
        <c:lblOffset val="100"/>
        <c:noMultiLvlLbl val="0"/>
      </c:catAx>
      <c:valAx>
        <c:axId val="68296064"/>
        <c:scaling>
          <c:orientation val="minMax"/>
        </c:scaling>
        <c:delete val="0"/>
        <c:axPos val="l"/>
        <c:majorGridlines/>
        <c:numFmt formatCode="General" sourceLinked="1"/>
        <c:majorTickMark val="out"/>
        <c:minorTickMark val="none"/>
        <c:tickLblPos val="nextTo"/>
        <c:crossAx val="682945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Savings Real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Today</c:v>
                </c:pt>
                <c:pt idx="1">
                  <c:v>Year 5</c:v>
                </c:pt>
                <c:pt idx="2">
                  <c:v>Year 15</c:v>
                </c:pt>
                <c:pt idx="3">
                  <c:v>Year 20</c:v>
                </c:pt>
              </c:strCache>
            </c:strRef>
          </c:cat>
          <c:val>
            <c:numRef>
              <c:f>Sheet1!$B$2:$B$5</c:f>
              <c:numCache>
                <c:formatCode>General</c:formatCode>
                <c:ptCount val="4"/>
                <c:pt idx="0">
                  <c:v>100000</c:v>
                </c:pt>
                <c:pt idx="1">
                  <c:v>80000</c:v>
                </c:pt>
                <c:pt idx="2">
                  <c:v>50000</c:v>
                </c:pt>
                <c:pt idx="3">
                  <c:v>35000</c:v>
                </c:pt>
              </c:numCache>
            </c:numRef>
          </c:val>
          <c:extLst>
            <c:ext xmlns:c16="http://schemas.microsoft.com/office/drawing/2014/chart" uri="{C3380CC4-5D6E-409C-BE32-E72D297353CC}">
              <c16:uniqueId val="{00000000-51AB-45C2-9AAB-06F2D65DC1CF}"/>
            </c:ext>
          </c:extLst>
        </c:ser>
        <c:dLbls>
          <c:showLegendKey val="0"/>
          <c:showVal val="0"/>
          <c:showCatName val="0"/>
          <c:showSerName val="0"/>
          <c:showPercent val="0"/>
          <c:showBubbleSize val="0"/>
        </c:dLbls>
        <c:gapWidth val="150"/>
        <c:axId val="68342528"/>
        <c:axId val="68344064"/>
      </c:barChart>
      <c:catAx>
        <c:axId val="68342528"/>
        <c:scaling>
          <c:orientation val="minMax"/>
        </c:scaling>
        <c:delete val="0"/>
        <c:axPos val="b"/>
        <c:numFmt formatCode="General" sourceLinked="0"/>
        <c:majorTickMark val="out"/>
        <c:minorTickMark val="none"/>
        <c:tickLblPos val="nextTo"/>
        <c:crossAx val="68344064"/>
        <c:crosses val="autoZero"/>
        <c:auto val="1"/>
        <c:lblAlgn val="ctr"/>
        <c:lblOffset val="100"/>
        <c:noMultiLvlLbl val="0"/>
      </c:catAx>
      <c:valAx>
        <c:axId val="68344064"/>
        <c:scaling>
          <c:orientation val="minMax"/>
        </c:scaling>
        <c:delete val="0"/>
        <c:axPos val="l"/>
        <c:majorGridlines/>
        <c:numFmt formatCode="General" sourceLinked="1"/>
        <c:majorTickMark val="out"/>
        <c:minorTickMark val="none"/>
        <c:tickLblPos val="nextTo"/>
        <c:crossAx val="683425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C25FC-BA21-4183-8FF8-C65B675AFE9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7E72976-591A-4856-AB39-F1DDB04C3A23}">
      <dgm:prSet phldrT="[Text]"/>
      <dgm:spPr/>
      <dgm:t>
        <a:bodyPr/>
        <a:lstStyle/>
        <a:p>
          <a:r>
            <a:rPr lang="en-US" dirty="0"/>
            <a:t>Portfolio A</a:t>
          </a:r>
        </a:p>
      </dgm:t>
    </dgm:pt>
    <dgm:pt modelId="{2E1834EA-BA06-48BD-AE79-CB984E00F6E9}" type="parTrans" cxnId="{E6AE37FA-076A-47EB-B038-44F3D17AE26A}">
      <dgm:prSet/>
      <dgm:spPr/>
      <dgm:t>
        <a:bodyPr/>
        <a:lstStyle/>
        <a:p>
          <a:endParaRPr lang="en-US"/>
        </a:p>
      </dgm:t>
    </dgm:pt>
    <dgm:pt modelId="{4ECA9D9C-CB57-460C-8E0A-757612151192}" type="sibTrans" cxnId="{E6AE37FA-076A-47EB-B038-44F3D17AE26A}">
      <dgm:prSet/>
      <dgm:spPr/>
      <dgm:t>
        <a:bodyPr/>
        <a:lstStyle/>
        <a:p>
          <a:endParaRPr lang="en-US"/>
        </a:p>
      </dgm:t>
    </dgm:pt>
    <dgm:pt modelId="{655C5604-42A7-4692-8691-B44B1F8FE2EF}">
      <dgm:prSet phldrT="[Text]"/>
      <dgm:spPr/>
      <dgm:t>
        <a:bodyPr/>
        <a:lstStyle/>
        <a:p>
          <a:r>
            <a:rPr lang="en-US" dirty="0"/>
            <a:t>Equity 70%</a:t>
          </a:r>
        </a:p>
      </dgm:t>
    </dgm:pt>
    <dgm:pt modelId="{D521633E-CC23-4366-BEBA-A41F2EC69E3E}" type="parTrans" cxnId="{3881E092-43D6-4393-85E4-FF0D7428AA95}">
      <dgm:prSet/>
      <dgm:spPr/>
      <dgm:t>
        <a:bodyPr/>
        <a:lstStyle/>
        <a:p>
          <a:endParaRPr lang="en-US"/>
        </a:p>
      </dgm:t>
    </dgm:pt>
    <dgm:pt modelId="{D950DA7A-FFDF-4C77-AD2E-B0175226C5C2}" type="sibTrans" cxnId="{3881E092-43D6-4393-85E4-FF0D7428AA95}">
      <dgm:prSet/>
      <dgm:spPr/>
      <dgm:t>
        <a:bodyPr/>
        <a:lstStyle/>
        <a:p>
          <a:endParaRPr lang="en-US"/>
        </a:p>
      </dgm:t>
    </dgm:pt>
    <dgm:pt modelId="{75A231B3-4EA2-4ED2-A3C1-C8D996CA5F9C}">
      <dgm:prSet phldrT="[Text]"/>
      <dgm:spPr/>
      <dgm:t>
        <a:bodyPr/>
        <a:lstStyle/>
        <a:p>
          <a:r>
            <a:rPr lang="en-US" dirty="0"/>
            <a:t>Other 10%</a:t>
          </a:r>
        </a:p>
      </dgm:t>
    </dgm:pt>
    <dgm:pt modelId="{8CEFDA31-D370-49BD-A8D3-E48A6143B297}" type="parTrans" cxnId="{2A0FD638-AEFF-4857-AA5B-925C5C09EA45}">
      <dgm:prSet/>
      <dgm:spPr/>
      <dgm:t>
        <a:bodyPr/>
        <a:lstStyle/>
        <a:p>
          <a:endParaRPr lang="en-US"/>
        </a:p>
      </dgm:t>
    </dgm:pt>
    <dgm:pt modelId="{13AFD152-6B03-417B-82EE-6F105FC80EE9}" type="sibTrans" cxnId="{2A0FD638-AEFF-4857-AA5B-925C5C09EA45}">
      <dgm:prSet/>
      <dgm:spPr/>
      <dgm:t>
        <a:bodyPr/>
        <a:lstStyle/>
        <a:p>
          <a:endParaRPr lang="en-US"/>
        </a:p>
      </dgm:t>
    </dgm:pt>
    <dgm:pt modelId="{67B80436-3C23-4E0C-AC1D-3C266829FD08}">
      <dgm:prSet phldrT="[Text]"/>
      <dgm:spPr/>
      <dgm:t>
        <a:bodyPr/>
        <a:lstStyle/>
        <a:p>
          <a:r>
            <a:rPr lang="en-US" dirty="0"/>
            <a:t>Portfolio B</a:t>
          </a:r>
        </a:p>
      </dgm:t>
    </dgm:pt>
    <dgm:pt modelId="{BED4FD5D-39AF-4556-9939-0111410DD8A4}" type="parTrans" cxnId="{A6D94312-EEF4-48F9-881F-93F1A77C58B6}">
      <dgm:prSet/>
      <dgm:spPr/>
      <dgm:t>
        <a:bodyPr/>
        <a:lstStyle/>
        <a:p>
          <a:endParaRPr lang="en-US"/>
        </a:p>
      </dgm:t>
    </dgm:pt>
    <dgm:pt modelId="{A6F03E37-DA90-4FB7-A124-F171FB6E4B08}" type="sibTrans" cxnId="{A6D94312-EEF4-48F9-881F-93F1A77C58B6}">
      <dgm:prSet/>
      <dgm:spPr/>
      <dgm:t>
        <a:bodyPr/>
        <a:lstStyle/>
        <a:p>
          <a:endParaRPr lang="en-US"/>
        </a:p>
      </dgm:t>
    </dgm:pt>
    <dgm:pt modelId="{86D81CC6-FCCC-4137-9F3B-75F974FDFCDA}">
      <dgm:prSet phldrT="[Text]"/>
      <dgm:spPr/>
      <dgm:t>
        <a:bodyPr/>
        <a:lstStyle/>
        <a:p>
          <a:r>
            <a:rPr lang="en-US" dirty="0"/>
            <a:t>Equity 30%</a:t>
          </a:r>
        </a:p>
      </dgm:t>
    </dgm:pt>
    <dgm:pt modelId="{94291A0C-7BC8-4E89-90CF-0DD000FB06CF}" type="parTrans" cxnId="{27C323C5-9690-49B2-A509-860A25186CC3}">
      <dgm:prSet/>
      <dgm:spPr/>
      <dgm:t>
        <a:bodyPr/>
        <a:lstStyle/>
        <a:p>
          <a:endParaRPr lang="en-US"/>
        </a:p>
      </dgm:t>
    </dgm:pt>
    <dgm:pt modelId="{6120972A-F834-4576-BCD5-299D408A4391}" type="sibTrans" cxnId="{27C323C5-9690-49B2-A509-860A25186CC3}">
      <dgm:prSet/>
      <dgm:spPr/>
      <dgm:t>
        <a:bodyPr/>
        <a:lstStyle/>
        <a:p>
          <a:endParaRPr lang="en-US"/>
        </a:p>
      </dgm:t>
    </dgm:pt>
    <dgm:pt modelId="{056C55ED-B880-47FC-BD70-0689F2586738}">
      <dgm:prSet phldrT="[Text]"/>
      <dgm:spPr/>
      <dgm:t>
        <a:bodyPr/>
        <a:lstStyle/>
        <a:p>
          <a:r>
            <a:rPr lang="en-US" dirty="0"/>
            <a:t>Debt 5%</a:t>
          </a:r>
        </a:p>
      </dgm:t>
    </dgm:pt>
    <dgm:pt modelId="{660FF87D-6387-4D95-88F8-F2D46F8B5D60}" type="parTrans" cxnId="{87920C7F-3F35-4D68-9819-55221BE0D614}">
      <dgm:prSet/>
      <dgm:spPr/>
      <dgm:t>
        <a:bodyPr/>
        <a:lstStyle/>
        <a:p>
          <a:endParaRPr lang="en-US"/>
        </a:p>
      </dgm:t>
    </dgm:pt>
    <dgm:pt modelId="{3AD8E972-0E56-4756-B6EA-C16ECA476D67}" type="sibTrans" cxnId="{87920C7F-3F35-4D68-9819-55221BE0D614}">
      <dgm:prSet/>
      <dgm:spPr/>
      <dgm:t>
        <a:bodyPr/>
        <a:lstStyle/>
        <a:p>
          <a:endParaRPr lang="en-US"/>
        </a:p>
      </dgm:t>
    </dgm:pt>
    <dgm:pt modelId="{71AA1AF3-A278-412B-9A13-E240C189F71D}">
      <dgm:prSet phldrT="[Text]"/>
      <dgm:spPr/>
      <dgm:t>
        <a:bodyPr/>
        <a:lstStyle/>
        <a:p>
          <a:r>
            <a:rPr lang="en-US" dirty="0"/>
            <a:t>Portfolio C</a:t>
          </a:r>
        </a:p>
      </dgm:t>
    </dgm:pt>
    <dgm:pt modelId="{E3B6DADC-86DC-4721-81CD-89404E9B7414}" type="parTrans" cxnId="{C2799AA4-EA96-47ED-AC3B-0DFD3768C0A7}">
      <dgm:prSet/>
      <dgm:spPr/>
      <dgm:t>
        <a:bodyPr/>
        <a:lstStyle/>
        <a:p>
          <a:endParaRPr lang="en-US"/>
        </a:p>
      </dgm:t>
    </dgm:pt>
    <dgm:pt modelId="{3CFADC47-4A6A-4AB6-A608-BE4CF0B41710}" type="sibTrans" cxnId="{C2799AA4-EA96-47ED-AC3B-0DFD3768C0A7}">
      <dgm:prSet/>
      <dgm:spPr/>
      <dgm:t>
        <a:bodyPr/>
        <a:lstStyle/>
        <a:p>
          <a:endParaRPr lang="en-US"/>
        </a:p>
      </dgm:t>
    </dgm:pt>
    <dgm:pt modelId="{8B0C6184-4F4E-4781-A7FD-D8FAA498F14C}">
      <dgm:prSet phldrT="[Text]"/>
      <dgm:spPr/>
      <dgm:t>
        <a:bodyPr/>
        <a:lstStyle/>
        <a:p>
          <a:r>
            <a:rPr lang="en-US" dirty="0"/>
            <a:t>Equity 50%</a:t>
          </a:r>
        </a:p>
      </dgm:t>
    </dgm:pt>
    <dgm:pt modelId="{92A3FB9C-E631-470B-9526-B60995EB5164}" type="parTrans" cxnId="{93C957B5-C8CD-4A6F-A756-8D6402C34138}">
      <dgm:prSet/>
      <dgm:spPr/>
      <dgm:t>
        <a:bodyPr/>
        <a:lstStyle/>
        <a:p>
          <a:endParaRPr lang="en-US"/>
        </a:p>
      </dgm:t>
    </dgm:pt>
    <dgm:pt modelId="{6EC811E9-5F66-45EC-811F-04295ADB849E}" type="sibTrans" cxnId="{93C957B5-C8CD-4A6F-A756-8D6402C34138}">
      <dgm:prSet/>
      <dgm:spPr/>
      <dgm:t>
        <a:bodyPr/>
        <a:lstStyle/>
        <a:p>
          <a:endParaRPr lang="en-US"/>
        </a:p>
      </dgm:t>
    </dgm:pt>
    <dgm:pt modelId="{45D20994-7690-4820-88B0-8E666D4A5BA1}">
      <dgm:prSet phldrT="[Text]"/>
      <dgm:spPr/>
      <dgm:t>
        <a:bodyPr/>
        <a:lstStyle/>
        <a:p>
          <a:r>
            <a:rPr lang="en-US" dirty="0"/>
            <a:t>Real Estate 25 %</a:t>
          </a:r>
        </a:p>
      </dgm:t>
    </dgm:pt>
    <dgm:pt modelId="{85EC2CB5-E368-4FB4-90F7-A87930DA582F}" type="parTrans" cxnId="{15BFF600-ABF2-4416-8BFF-C67622C2C6DA}">
      <dgm:prSet/>
      <dgm:spPr/>
      <dgm:t>
        <a:bodyPr/>
        <a:lstStyle/>
        <a:p>
          <a:endParaRPr lang="en-US"/>
        </a:p>
      </dgm:t>
    </dgm:pt>
    <dgm:pt modelId="{E8EE80ED-71AF-44A4-8CDF-11B482773CA1}" type="sibTrans" cxnId="{15BFF600-ABF2-4416-8BFF-C67622C2C6DA}">
      <dgm:prSet/>
      <dgm:spPr/>
      <dgm:t>
        <a:bodyPr/>
        <a:lstStyle/>
        <a:p>
          <a:endParaRPr lang="en-US"/>
        </a:p>
      </dgm:t>
    </dgm:pt>
    <dgm:pt modelId="{4D42D9CB-5C77-4B31-BD6F-9241DDF7BDAA}">
      <dgm:prSet/>
      <dgm:spPr/>
      <dgm:t>
        <a:bodyPr/>
        <a:lstStyle/>
        <a:p>
          <a:r>
            <a:rPr lang="en-US" dirty="0"/>
            <a:t>Debt 20%</a:t>
          </a:r>
        </a:p>
      </dgm:t>
    </dgm:pt>
    <dgm:pt modelId="{F51A308C-2D49-4D3C-B298-9A8BF1A6C1C7}" type="parTrans" cxnId="{DA66623D-ED9D-4BDE-B13E-D7E386A3AA78}">
      <dgm:prSet/>
      <dgm:spPr/>
      <dgm:t>
        <a:bodyPr/>
        <a:lstStyle/>
        <a:p>
          <a:endParaRPr lang="en-US"/>
        </a:p>
      </dgm:t>
    </dgm:pt>
    <dgm:pt modelId="{F2E5E312-B149-4AEC-9640-09F7C6F22C7C}" type="sibTrans" cxnId="{DA66623D-ED9D-4BDE-B13E-D7E386A3AA78}">
      <dgm:prSet/>
      <dgm:spPr/>
      <dgm:t>
        <a:bodyPr/>
        <a:lstStyle/>
        <a:p>
          <a:endParaRPr lang="en-US"/>
        </a:p>
      </dgm:t>
    </dgm:pt>
    <dgm:pt modelId="{04DC4529-8220-4D50-8787-00274975A8DE}">
      <dgm:prSet/>
      <dgm:spPr/>
      <dgm:t>
        <a:bodyPr/>
        <a:lstStyle/>
        <a:p>
          <a:r>
            <a:rPr lang="en-US" dirty="0"/>
            <a:t>Gold 5%</a:t>
          </a:r>
        </a:p>
      </dgm:t>
    </dgm:pt>
    <dgm:pt modelId="{BC125D9C-DDF4-415F-A028-306A92E8D1C6}" type="parTrans" cxnId="{3FC90F28-1E51-4A57-BDE5-1B565F3C7582}">
      <dgm:prSet/>
      <dgm:spPr/>
      <dgm:t>
        <a:bodyPr/>
        <a:lstStyle/>
        <a:p>
          <a:endParaRPr lang="en-US"/>
        </a:p>
      </dgm:t>
    </dgm:pt>
    <dgm:pt modelId="{0104C52F-0D9C-40B9-A90E-1DB58A82FABC}" type="sibTrans" cxnId="{3FC90F28-1E51-4A57-BDE5-1B565F3C7582}">
      <dgm:prSet/>
      <dgm:spPr/>
      <dgm:t>
        <a:bodyPr/>
        <a:lstStyle/>
        <a:p>
          <a:endParaRPr lang="en-US"/>
        </a:p>
      </dgm:t>
    </dgm:pt>
    <dgm:pt modelId="{65313790-EBA6-48A5-9981-E115D17F3AB0}">
      <dgm:prSet/>
      <dgm:spPr/>
      <dgm:t>
        <a:bodyPr/>
        <a:lstStyle/>
        <a:p>
          <a:r>
            <a:rPr lang="en-US" dirty="0"/>
            <a:t>Gold 5%</a:t>
          </a:r>
        </a:p>
      </dgm:t>
    </dgm:pt>
    <dgm:pt modelId="{2E1FAEFB-DD05-44F8-A337-32DEE4B6BB25}" type="parTrans" cxnId="{D6C2637A-5C49-407E-8BFE-B66A4564CD21}">
      <dgm:prSet/>
      <dgm:spPr/>
      <dgm:t>
        <a:bodyPr/>
        <a:lstStyle/>
        <a:p>
          <a:endParaRPr lang="en-US"/>
        </a:p>
      </dgm:t>
    </dgm:pt>
    <dgm:pt modelId="{B293DC9C-C497-459D-83C8-6F7A148064AA}" type="sibTrans" cxnId="{D6C2637A-5C49-407E-8BFE-B66A4564CD21}">
      <dgm:prSet/>
      <dgm:spPr/>
      <dgm:t>
        <a:bodyPr/>
        <a:lstStyle/>
        <a:p>
          <a:endParaRPr lang="en-US"/>
        </a:p>
      </dgm:t>
    </dgm:pt>
    <dgm:pt modelId="{57CDCFDB-8743-4619-9EDA-103111F542D5}">
      <dgm:prSet/>
      <dgm:spPr/>
      <dgm:t>
        <a:bodyPr/>
        <a:lstStyle/>
        <a:p>
          <a:r>
            <a:rPr lang="en-US" dirty="0"/>
            <a:t>Real Estate 60 %</a:t>
          </a:r>
        </a:p>
      </dgm:t>
    </dgm:pt>
    <dgm:pt modelId="{99A1F301-7700-4471-974B-4D52E7BA99A0}" type="parTrans" cxnId="{8190A5C5-8221-4739-B71C-55B49DC9B633}">
      <dgm:prSet/>
      <dgm:spPr/>
      <dgm:t>
        <a:bodyPr/>
        <a:lstStyle/>
        <a:p>
          <a:endParaRPr lang="en-US"/>
        </a:p>
      </dgm:t>
    </dgm:pt>
    <dgm:pt modelId="{B3186543-E137-4563-A458-EE7EB3448DFC}" type="sibTrans" cxnId="{8190A5C5-8221-4739-B71C-55B49DC9B633}">
      <dgm:prSet/>
      <dgm:spPr/>
      <dgm:t>
        <a:bodyPr/>
        <a:lstStyle/>
        <a:p>
          <a:endParaRPr lang="en-US"/>
        </a:p>
      </dgm:t>
    </dgm:pt>
    <dgm:pt modelId="{3F5A8134-5FD5-447F-8DE2-1508D318F9FF}">
      <dgm:prSet/>
      <dgm:spPr/>
      <dgm:t>
        <a:bodyPr/>
        <a:lstStyle/>
        <a:p>
          <a:r>
            <a:rPr lang="en-US" dirty="0"/>
            <a:t>Gold 10%</a:t>
          </a:r>
        </a:p>
      </dgm:t>
    </dgm:pt>
    <dgm:pt modelId="{C97B8339-A3A9-4680-A775-DF3BDFBF297B}" type="parTrans" cxnId="{8897DF82-26DE-4B36-98D6-6639C2DB8D65}">
      <dgm:prSet/>
      <dgm:spPr/>
      <dgm:t>
        <a:bodyPr/>
        <a:lstStyle/>
        <a:p>
          <a:endParaRPr lang="en-US"/>
        </a:p>
      </dgm:t>
    </dgm:pt>
    <dgm:pt modelId="{C408A33B-BAA0-4E75-B6FD-C94B84438A8D}" type="sibTrans" cxnId="{8897DF82-26DE-4B36-98D6-6639C2DB8D65}">
      <dgm:prSet/>
      <dgm:spPr/>
      <dgm:t>
        <a:bodyPr/>
        <a:lstStyle/>
        <a:p>
          <a:endParaRPr lang="en-US"/>
        </a:p>
      </dgm:t>
    </dgm:pt>
    <dgm:pt modelId="{6ABA351A-D20C-46F6-ABD9-35074602AF45}">
      <dgm:prSet/>
      <dgm:spPr/>
      <dgm:t>
        <a:bodyPr/>
        <a:lstStyle/>
        <a:p>
          <a:r>
            <a:rPr lang="en-US" dirty="0"/>
            <a:t>Debt 10%</a:t>
          </a:r>
        </a:p>
      </dgm:t>
    </dgm:pt>
    <dgm:pt modelId="{4FC64AA2-80E0-4F61-806F-3A327E7CE93E}" type="parTrans" cxnId="{DFFC73B0-B127-450D-824D-4E82888FBF49}">
      <dgm:prSet/>
      <dgm:spPr/>
      <dgm:t>
        <a:bodyPr/>
        <a:lstStyle/>
        <a:p>
          <a:endParaRPr lang="en-US"/>
        </a:p>
      </dgm:t>
    </dgm:pt>
    <dgm:pt modelId="{06A3BEA5-13D2-4DAF-BF04-1D524CEDC615}" type="sibTrans" cxnId="{DFFC73B0-B127-450D-824D-4E82888FBF49}">
      <dgm:prSet/>
      <dgm:spPr/>
      <dgm:t>
        <a:bodyPr/>
        <a:lstStyle/>
        <a:p>
          <a:endParaRPr lang="en-US"/>
        </a:p>
      </dgm:t>
    </dgm:pt>
    <dgm:pt modelId="{09AF207D-AA39-469A-8E58-F6DEF01D3441}" type="pres">
      <dgm:prSet presAssocID="{E15C25FC-BA21-4183-8FF8-C65B675AFE90}" presName="theList" presStyleCnt="0">
        <dgm:presLayoutVars>
          <dgm:dir/>
          <dgm:animLvl val="lvl"/>
          <dgm:resizeHandles val="exact"/>
        </dgm:presLayoutVars>
      </dgm:prSet>
      <dgm:spPr/>
    </dgm:pt>
    <dgm:pt modelId="{DFCAB73D-4226-461A-B8A9-BE141B228E27}" type="pres">
      <dgm:prSet presAssocID="{37E72976-591A-4856-AB39-F1DDB04C3A23}" presName="compNode" presStyleCnt="0"/>
      <dgm:spPr/>
    </dgm:pt>
    <dgm:pt modelId="{D077D331-CAFD-438D-976A-ABF5D5E73DAD}" type="pres">
      <dgm:prSet presAssocID="{37E72976-591A-4856-AB39-F1DDB04C3A23}" presName="aNode" presStyleLbl="bgShp" presStyleIdx="0" presStyleCnt="3"/>
      <dgm:spPr/>
    </dgm:pt>
    <dgm:pt modelId="{C1FEA604-9552-479C-A344-BD20A84D0128}" type="pres">
      <dgm:prSet presAssocID="{37E72976-591A-4856-AB39-F1DDB04C3A23}" presName="textNode" presStyleLbl="bgShp" presStyleIdx="0" presStyleCnt="3"/>
      <dgm:spPr/>
    </dgm:pt>
    <dgm:pt modelId="{B8CF6C1F-A80B-4984-B961-56738AF319E2}" type="pres">
      <dgm:prSet presAssocID="{37E72976-591A-4856-AB39-F1DDB04C3A23}" presName="compChildNode" presStyleCnt="0"/>
      <dgm:spPr/>
    </dgm:pt>
    <dgm:pt modelId="{310051E8-10CD-45FF-9C31-2394656A0B8E}" type="pres">
      <dgm:prSet presAssocID="{37E72976-591A-4856-AB39-F1DDB04C3A23}" presName="theInnerList" presStyleCnt="0"/>
      <dgm:spPr/>
    </dgm:pt>
    <dgm:pt modelId="{4A9CAC6A-A7AC-4483-9A65-70B2B379D6BC}" type="pres">
      <dgm:prSet presAssocID="{655C5604-42A7-4692-8691-B44B1F8FE2EF}" presName="childNode" presStyleLbl="node1" presStyleIdx="0" presStyleCnt="12">
        <dgm:presLayoutVars>
          <dgm:bulletEnabled val="1"/>
        </dgm:presLayoutVars>
      </dgm:prSet>
      <dgm:spPr/>
    </dgm:pt>
    <dgm:pt modelId="{7E6581A7-5687-469F-A883-4FA830F6AFE0}" type="pres">
      <dgm:prSet presAssocID="{655C5604-42A7-4692-8691-B44B1F8FE2EF}" presName="aSpace2" presStyleCnt="0"/>
      <dgm:spPr/>
    </dgm:pt>
    <dgm:pt modelId="{FA720ED6-AA77-4002-B44F-D98CA9A389E5}" type="pres">
      <dgm:prSet presAssocID="{6ABA351A-D20C-46F6-ABD9-35074602AF45}" presName="childNode" presStyleLbl="node1" presStyleIdx="1" presStyleCnt="12">
        <dgm:presLayoutVars>
          <dgm:bulletEnabled val="1"/>
        </dgm:presLayoutVars>
      </dgm:prSet>
      <dgm:spPr/>
    </dgm:pt>
    <dgm:pt modelId="{B7F9FAB8-187E-46E5-9AAC-586B28C63E41}" type="pres">
      <dgm:prSet presAssocID="{6ABA351A-D20C-46F6-ABD9-35074602AF45}" presName="aSpace2" presStyleCnt="0"/>
      <dgm:spPr/>
    </dgm:pt>
    <dgm:pt modelId="{4B4BAFA7-F9EC-49A7-8FC1-26BE50664BCA}" type="pres">
      <dgm:prSet presAssocID="{3F5A8134-5FD5-447F-8DE2-1508D318F9FF}" presName="childNode" presStyleLbl="node1" presStyleIdx="2" presStyleCnt="12">
        <dgm:presLayoutVars>
          <dgm:bulletEnabled val="1"/>
        </dgm:presLayoutVars>
      </dgm:prSet>
      <dgm:spPr/>
    </dgm:pt>
    <dgm:pt modelId="{C101B744-1084-4E70-B327-D2A50C9D31F1}" type="pres">
      <dgm:prSet presAssocID="{3F5A8134-5FD5-447F-8DE2-1508D318F9FF}" presName="aSpace2" presStyleCnt="0"/>
      <dgm:spPr/>
    </dgm:pt>
    <dgm:pt modelId="{6A879174-5E0D-4094-8C31-2E16E5930AE3}" type="pres">
      <dgm:prSet presAssocID="{75A231B3-4EA2-4ED2-A3C1-C8D996CA5F9C}" presName="childNode" presStyleLbl="node1" presStyleIdx="3" presStyleCnt="12">
        <dgm:presLayoutVars>
          <dgm:bulletEnabled val="1"/>
        </dgm:presLayoutVars>
      </dgm:prSet>
      <dgm:spPr/>
    </dgm:pt>
    <dgm:pt modelId="{52F8D48B-E257-4024-BC33-AC8D51CD5317}" type="pres">
      <dgm:prSet presAssocID="{37E72976-591A-4856-AB39-F1DDB04C3A23}" presName="aSpace" presStyleCnt="0"/>
      <dgm:spPr/>
    </dgm:pt>
    <dgm:pt modelId="{E063AA85-25C4-43DE-9CFB-46A530019929}" type="pres">
      <dgm:prSet presAssocID="{67B80436-3C23-4E0C-AC1D-3C266829FD08}" presName="compNode" presStyleCnt="0"/>
      <dgm:spPr/>
    </dgm:pt>
    <dgm:pt modelId="{367223D7-47E0-43AE-B46C-7EC6371692D0}" type="pres">
      <dgm:prSet presAssocID="{67B80436-3C23-4E0C-AC1D-3C266829FD08}" presName="aNode" presStyleLbl="bgShp" presStyleIdx="1" presStyleCnt="3"/>
      <dgm:spPr/>
    </dgm:pt>
    <dgm:pt modelId="{410185CC-E299-407F-9BE7-41E1C85BDB52}" type="pres">
      <dgm:prSet presAssocID="{67B80436-3C23-4E0C-AC1D-3C266829FD08}" presName="textNode" presStyleLbl="bgShp" presStyleIdx="1" presStyleCnt="3"/>
      <dgm:spPr/>
    </dgm:pt>
    <dgm:pt modelId="{72AE7AC7-6DAC-479F-9194-2FE0A2FA7929}" type="pres">
      <dgm:prSet presAssocID="{67B80436-3C23-4E0C-AC1D-3C266829FD08}" presName="compChildNode" presStyleCnt="0"/>
      <dgm:spPr/>
    </dgm:pt>
    <dgm:pt modelId="{A2AFA3EF-4A82-463E-B458-7F259BBBE6E5}" type="pres">
      <dgm:prSet presAssocID="{67B80436-3C23-4E0C-AC1D-3C266829FD08}" presName="theInnerList" presStyleCnt="0"/>
      <dgm:spPr/>
    </dgm:pt>
    <dgm:pt modelId="{80853E80-16C7-4842-AE83-9AD1B6C2752A}" type="pres">
      <dgm:prSet presAssocID="{86D81CC6-FCCC-4137-9F3B-75F974FDFCDA}" presName="childNode" presStyleLbl="node1" presStyleIdx="4" presStyleCnt="12">
        <dgm:presLayoutVars>
          <dgm:bulletEnabled val="1"/>
        </dgm:presLayoutVars>
      </dgm:prSet>
      <dgm:spPr/>
    </dgm:pt>
    <dgm:pt modelId="{CC204985-7459-48AF-9FC0-9EC3C85D3810}" type="pres">
      <dgm:prSet presAssocID="{86D81CC6-FCCC-4137-9F3B-75F974FDFCDA}" presName="aSpace2" presStyleCnt="0"/>
      <dgm:spPr/>
    </dgm:pt>
    <dgm:pt modelId="{A0EC0065-D345-49CF-9F25-E9CF88CB4B5E}" type="pres">
      <dgm:prSet presAssocID="{57CDCFDB-8743-4619-9EDA-103111F542D5}" presName="childNode" presStyleLbl="node1" presStyleIdx="5" presStyleCnt="12">
        <dgm:presLayoutVars>
          <dgm:bulletEnabled val="1"/>
        </dgm:presLayoutVars>
      </dgm:prSet>
      <dgm:spPr/>
    </dgm:pt>
    <dgm:pt modelId="{483C3D78-C53B-42C4-AF68-7C4016B3D0F6}" type="pres">
      <dgm:prSet presAssocID="{57CDCFDB-8743-4619-9EDA-103111F542D5}" presName="aSpace2" presStyleCnt="0"/>
      <dgm:spPr/>
    </dgm:pt>
    <dgm:pt modelId="{FC3DE29D-A899-435C-B193-68EDDF80472A}" type="pres">
      <dgm:prSet presAssocID="{65313790-EBA6-48A5-9981-E115D17F3AB0}" presName="childNode" presStyleLbl="node1" presStyleIdx="6" presStyleCnt="12">
        <dgm:presLayoutVars>
          <dgm:bulletEnabled val="1"/>
        </dgm:presLayoutVars>
      </dgm:prSet>
      <dgm:spPr/>
    </dgm:pt>
    <dgm:pt modelId="{A298BD69-3844-4E14-87FC-FE0AF178F521}" type="pres">
      <dgm:prSet presAssocID="{65313790-EBA6-48A5-9981-E115D17F3AB0}" presName="aSpace2" presStyleCnt="0"/>
      <dgm:spPr/>
    </dgm:pt>
    <dgm:pt modelId="{F5869DF8-36AB-4D78-9F99-6A345A8F5499}" type="pres">
      <dgm:prSet presAssocID="{056C55ED-B880-47FC-BD70-0689F2586738}" presName="childNode" presStyleLbl="node1" presStyleIdx="7" presStyleCnt="12">
        <dgm:presLayoutVars>
          <dgm:bulletEnabled val="1"/>
        </dgm:presLayoutVars>
      </dgm:prSet>
      <dgm:spPr/>
    </dgm:pt>
    <dgm:pt modelId="{CF43205D-81F0-40FE-8732-EE71F943DF63}" type="pres">
      <dgm:prSet presAssocID="{67B80436-3C23-4E0C-AC1D-3C266829FD08}" presName="aSpace" presStyleCnt="0"/>
      <dgm:spPr/>
    </dgm:pt>
    <dgm:pt modelId="{A0DF0AF0-2E80-4179-AD6C-7BD8F23A107B}" type="pres">
      <dgm:prSet presAssocID="{71AA1AF3-A278-412B-9A13-E240C189F71D}" presName="compNode" presStyleCnt="0"/>
      <dgm:spPr/>
    </dgm:pt>
    <dgm:pt modelId="{1D39F321-6B18-4458-B4B9-490F9CA40A8D}" type="pres">
      <dgm:prSet presAssocID="{71AA1AF3-A278-412B-9A13-E240C189F71D}" presName="aNode" presStyleLbl="bgShp" presStyleIdx="2" presStyleCnt="3"/>
      <dgm:spPr/>
    </dgm:pt>
    <dgm:pt modelId="{3C74B17F-0A03-44AA-8AAF-9D6F3D3EEFB9}" type="pres">
      <dgm:prSet presAssocID="{71AA1AF3-A278-412B-9A13-E240C189F71D}" presName="textNode" presStyleLbl="bgShp" presStyleIdx="2" presStyleCnt="3"/>
      <dgm:spPr/>
    </dgm:pt>
    <dgm:pt modelId="{87FFEC8B-83EB-4655-B5D4-149CB7683C48}" type="pres">
      <dgm:prSet presAssocID="{71AA1AF3-A278-412B-9A13-E240C189F71D}" presName="compChildNode" presStyleCnt="0"/>
      <dgm:spPr/>
    </dgm:pt>
    <dgm:pt modelId="{569649D1-E524-4DC0-B544-E7ED7CDBF24A}" type="pres">
      <dgm:prSet presAssocID="{71AA1AF3-A278-412B-9A13-E240C189F71D}" presName="theInnerList" presStyleCnt="0"/>
      <dgm:spPr/>
    </dgm:pt>
    <dgm:pt modelId="{85153A2C-2038-4C67-9865-B6B797B5C3E4}" type="pres">
      <dgm:prSet presAssocID="{8B0C6184-4F4E-4781-A7FD-D8FAA498F14C}" presName="childNode" presStyleLbl="node1" presStyleIdx="8" presStyleCnt="12">
        <dgm:presLayoutVars>
          <dgm:bulletEnabled val="1"/>
        </dgm:presLayoutVars>
      </dgm:prSet>
      <dgm:spPr/>
    </dgm:pt>
    <dgm:pt modelId="{0BF8B8C4-6E66-46EC-93F4-3CC3BEAEA26A}" type="pres">
      <dgm:prSet presAssocID="{8B0C6184-4F4E-4781-A7FD-D8FAA498F14C}" presName="aSpace2" presStyleCnt="0"/>
      <dgm:spPr/>
    </dgm:pt>
    <dgm:pt modelId="{23F973F9-824A-4278-90D2-CD6991F8394F}" type="pres">
      <dgm:prSet presAssocID="{45D20994-7690-4820-88B0-8E666D4A5BA1}" presName="childNode" presStyleLbl="node1" presStyleIdx="9" presStyleCnt="12">
        <dgm:presLayoutVars>
          <dgm:bulletEnabled val="1"/>
        </dgm:presLayoutVars>
      </dgm:prSet>
      <dgm:spPr/>
    </dgm:pt>
    <dgm:pt modelId="{7CFEEC8F-E614-45F8-8D52-360A9E9749BC}" type="pres">
      <dgm:prSet presAssocID="{45D20994-7690-4820-88B0-8E666D4A5BA1}" presName="aSpace2" presStyleCnt="0"/>
      <dgm:spPr/>
    </dgm:pt>
    <dgm:pt modelId="{BF7B10C7-85DC-4F28-8B96-487E2C8EBAE9}" type="pres">
      <dgm:prSet presAssocID="{4D42D9CB-5C77-4B31-BD6F-9241DDF7BDAA}" presName="childNode" presStyleLbl="node1" presStyleIdx="10" presStyleCnt="12">
        <dgm:presLayoutVars>
          <dgm:bulletEnabled val="1"/>
        </dgm:presLayoutVars>
      </dgm:prSet>
      <dgm:spPr/>
    </dgm:pt>
    <dgm:pt modelId="{80049C9A-9570-41F2-B84F-B6A9DCAAF81D}" type="pres">
      <dgm:prSet presAssocID="{4D42D9CB-5C77-4B31-BD6F-9241DDF7BDAA}" presName="aSpace2" presStyleCnt="0"/>
      <dgm:spPr/>
    </dgm:pt>
    <dgm:pt modelId="{4BC02132-01AB-4520-B7CD-EFB09A972281}" type="pres">
      <dgm:prSet presAssocID="{04DC4529-8220-4D50-8787-00274975A8DE}" presName="childNode" presStyleLbl="node1" presStyleIdx="11" presStyleCnt="12">
        <dgm:presLayoutVars>
          <dgm:bulletEnabled val="1"/>
        </dgm:presLayoutVars>
      </dgm:prSet>
      <dgm:spPr/>
    </dgm:pt>
  </dgm:ptLst>
  <dgm:cxnLst>
    <dgm:cxn modelId="{15BFF600-ABF2-4416-8BFF-C67622C2C6DA}" srcId="{71AA1AF3-A278-412B-9A13-E240C189F71D}" destId="{45D20994-7690-4820-88B0-8E666D4A5BA1}" srcOrd="1" destOrd="0" parTransId="{85EC2CB5-E368-4FB4-90F7-A87930DA582F}" sibTransId="{E8EE80ED-71AF-44A4-8CDF-11B482773CA1}"/>
    <dgm:cxn modelId="{E2517E01-44FF-443B-A4B3-85FD15C4A5D0}" type="presOf" srcId="{67B80436-3C23-4E0C-AC1D-3C266829FD08}" destId="{367223D7-47E0-43AE-B46C-7EC6371692D0}" srcOrd="0" destOrd="0" presId="urn:microsoft.com/office/officeart/2005/8/layout/lProcess2"/>
    <dgm:cxn modelId="{E524CB0F-19B7-4A1F-A04E-E9B92CF62CC2}" type="presOf" srcId="{4D42D9CB-5C77-4B31-BD6F-9241DDF7BDAA}" destId="{BF7B10C7-85DC-4F28-8B96-487E2C8EBAE9}" srcOrd="0" destOrd="0" presId="urn:microsoft.com/office/officeart/2005/8/layout/lProcess2"/>
    <dgm:cxn modelId="{A6D94312-EEF4-48F9-881F-93F1A77C58B6}" srcId="{E15C25FC-BA21-4183-8FF8-C65B675AFE90}" destId="{67B80436-3C23-4E0C-AC1D-3C266829FD08}" srcOrd="1" destOrd="0" parTransId="{BED4FD5D-39AF-4556-9939-0111410DD8A4}" sibTransId="{A6F03E37-DA90-4FB7-A124-F171FB6E4B08}"/>
    <dgm:cxn modelId="{3FC90F28-1E51-4A57-BDE5-1B565F3C7582}" srcId="{71AA1AF3-A278-412B-9A13-E240C189F71D}" destId="{04DC4529-8220-4D50-8787-00274975A8DE}" srcOrd="3" destOrd="0" parTransId="{BC125D9C-DDF4-415F-A028-306A92E8D1C6}" sibTransId="{0104C52F-0D9C-40B9-A90E-1DB58A82FABC}"/>
    <dgm:cxn modelId="{F1BF1E31-D97F-46CE-A84E-565ADD2775C2}" type="presOf" srcId="{45D20994-7690-4820-88B0-8E666D4A5BA1}" destId="{23F973F9-824A-4278-90D2-CD6991F8394F}" srcOrd="0" destOrd="0" presId="urn:microsoft.com/office/officeart/2005/8/layout/lProcess2"/>
    <dgm:cxn modelId="{F6C81033-E1BD-4C27-BA37-865E9BA9D739}" type="presOf" srcId="{655C5604-42A7-4692-8691-B44B1F8FE2EF}" destId="{4A9CAC6A-A7AC-4483-9A65-70B2B379D6BC}" srcOrd="0" destOrd="0" presId="urn:microsoft.com/office/officeart/2005/8/layout/lProcess2"/>
    <dgm:cxn modelId="{62A38E34-E695-4AF3-A901-F15826A7AC44}" type="presOf" srcId="{056C55ED-B880-47FC-BD70-0689F2586738}" destId="{F5869DF8-36AB-4D78-9F99-6A345A8F5499}" srcOrd="0" destOrd="0" presId="urn:microsoft.com/office/officeart/2005/8/layout/lProcess2"/>
    <dgm:cxn modelId="{2A0FD638-AEFF-4857-AA5B-925C5C09EA45}" srcId="{37E72976-591A-4856-AB39-F1DDB04C3A23}" destId="{75A231B3-4EA2-4ED2-A3C1-C8D996CA5F9C}" srcOrd="3" destOrd="0" parTransId="{8CEFDA31-D370-49BD-A8D3-E48A6143B297}" sibTransId="{13AFD152-6B03-417B-82EE-6F105FC80EE9}"/>
    <dgm:cxn modelId="{DA66623D-ED9D-4BDE-B13E-D7E386A3AA78}" srcId="{71AA1AF3-A278-412B-9A13-E240C189F71D}" destId="{4D42D9CB-5C77-4B31-BD6F-9241DDF7BDAA}" srcOrd="2" destOrd="0" parTransId="{F51A308C-2D49-4D3C-B298-9A8BF1A6C1C7}" sibTransId="{F2E5E312-B149-4AEC-9640-09F7C6F22C7C}"/>
    <dgm:cxn modelId="{EF362143-9D33-492E-A9A4-9E3E387EFA3B}" type="presOf" srcId="{8B0C6184-4F4E-4781-A7FD-D8FAA498F14C}" destId="{85153A2C-2038-4C67-9865-B6B797B5C3E4}" srcOrd="0" destOrd="0" presId="urn:microsoft.com/office/officeart/2005/8/layout/lProcess2"/>
    <dgm:cxn modelId="{ED89626C-B2D1-4229-9025-A4D04AF1AC6E}" type="presOf" srcId="{86D81CC6-FCCC-4137-9F3B-75F974FDFCDA}" destId="{80853E80-16C7-4842-AE83-9AD1B6C2752A}" srcOrd="0" destOrd="0" presId="urn:microsoft.com/office/officeart/2005/8/layout/lProcess2"/>
    <dgm:cxn modelId="{8293CD4D-0754-40CA-9EE5-A3E87C26411B}" type="presOf" srcId="{71AA1AF3-A278-412B-9A13-E240C189F71D}" destId="{1D39F321-6B18-4458-B4B9-490F9CA40A8D}" srcOrd="0" destOrd="0" presId="urn:microsoft.com/office/officeart/2005/8/layout/lProcess2"/>
    <dgm:cxn modelId="{D6C2637A-5C49-407E-8BFE-B66A4564CD21}" srcId="{67B80436-3C23-4E0C-AC1D-3C266829FD08}" destId="{65313790-EBA6-48A5-9981-E115D17F3AB0}" srcOrd="2" destOrd="0" parTransId="{2E1FAEFB-DD05-44F8-A337-32DEE4B6BB25}" sibTransId="{B293DC9C-C497-459D-83C8-6F7A148064AA}"/>
    <dgm:cxn modelId="{87920C7F-3F35-4D68-9819-55221BE0D614}" srcId="{67B80436-3C23-4E0C-AC1D-3C266829FD08}" destId="{056C55ED-B880-47FC-BD70-0689F2586738}" srcOrd="3" destOrd="0" parTransId="{660FF87D-6387-4D95-88F8-F2D46F8B5D60}" sibTransId="{3AD8E972-0E56-4756-B6EA-C16ECA476D67}"/>
    <dgm:cxn modelId="{8897DF82-26DE-4B36-98D6-6639C2DB8D65}" srcId="{37E72976-591A-4856-AB39-F1DDB04C3A23}" destId="{3F5A8134-5FD5-447F-8DE2-1508D318F9FF}" srcOrd="2" destOrd="0" parTransId="{C97B8339-A3A9-4680-A775-DF3BDFBF297B}" sibTransId="{C408A33B-BAA0-4E75-B6FD-C94B84438A8D}"/>
    <dgm:cxn modelId="{3881E092-43D6-4393-85E4-FF0D7428AA95}" srcId="{37E72976-591A-4856-AB39-F1DDB04C3A23}" destId="{655C5604-42A7-4692-8691-B44B1F8FE2EF}" srcOrd="0" destOrd="0" parTransId="{D521633E-CC23-4366-BEBA-A41F2EC69E3E}" sibTransId="{D950DA7A-FFDF-4C77-AD2E-B0175226C5C2}"/>
    <dgm:cxn modelId="{788B7E96-2159-40AE-952F-3DB76BC49115}" type="presOf" srcId="{75A231B3-4EA2-4ED2-A3C1-C8D996CA5F9C}" destId="{6A879174-5E0D-4094-8C31-2E16E5930AE3}" srcOrd="0" destOrd="0" presId="urn:microsoft.com/office/officeart/2005/8/layout/lProcess2"/>
    <dgm:cxn modelId="{C2799AA4-EA96-47ED-AC3B-0DFD3768C0A7}" srcId="{E15C25FC-BA21-4183-8FF8-C65B675AFE90}" destId="{71AA1AF3-A278-412B-9A13-E240C189F71D}" srcOrd="2" destOrd="0" parTransId="{E3B6DADC-86DC-4721-81CD-89404E9B7414}" sibTransId="{3CFADC47-4A6A-4AB6-A608-BE4CF0B41710}"/>
    <dgm:cxn modelId="{DFFC73B0-B127-450D-824D-4E82888FBF49}" srcId="{37E72976-591A-4856-AB39-F1DDB04C3A23}" destId="{6ABA351A-D20C-46F6-ABD9-35074602AF45}" srcOrd="1" destOrd="0" parTransId="{4FC64AA2-80E0-4F61-806F-3A327E7CE93E}" sibTransId="{06A3BEA5-13D2-4DAF-BF04-1D524CEDC615}"/>
    <dgm:cxn modelId="{93C957B5-C8CD-4A6F-A756-8D6402C34138}" srcId="{71AA1AF3-A278-412B-9A13-E240C189F71D}" destId="{8B0C6184-4F4E-4781-A7FD-D8FAA498F14C}" srcOrd="0" destOrd="0" parTransId="{92A3FB9C-E631-470B-9526-B60995EB5164}" sibTransId="{6EC811E9-5F66-45EC-811F-04295ADB849E}"/>
    <dgm:cxn modelId="{9ED682B9-CEE1-46ED-96D7-1A35D4A5993C}" type="presOf" srcId="{37E72976-591A-4856-AB39-F1DDB04C3A23}" destId="{C1FEA604-9552-479C-A344-BD20A84D0128}" srcOrd="1" destOrd="0" presId="urn:microsoft.com/office/officeart/2005/8/layout/lProcess2"/>
    <dgm:cxn modelId="{2FB06DBB-BD31-4B6A-AC51-127B6D439D4F}" type="presOf" srcId="{67B80436-3C23-4E0C-AC1D-3C266829FD08}" destId="{410185CC-E299-407F-9BE7-41E1C85BDB52}" srcOrd="1" destOrd="0" presId="urn:microsoft.com/office/officeart/2005/8/layout/lProcess2"/>
    <dgm:cxn modelId="{7E4E99BB-70B8-4E6C-BAAD-2647677A5E8B}" type="presOf" srcId="{04DC4529-8220-4D50-8787-00274975A8DE}" destId="{4BC02132-01AB-4520-B7CD-EFB09A972281}" srcOrd="0" destOrd="0" presId="urn:microsoft.com/office/officeart/2005/8/layout/lProcess2"/>
    <dgm:cxn modelId="{27C323C5-9690-49B2-A509-860A25186CC3}" srcId="{67B80436-3C23-4E0C-AC1D-3C266829FD08}" destId="{86D81CC6-FCCC-4137-9F3B-75F974FDFCDA}" srcOrd="0" destOrd="0" parTransId="{94291A0C-7BC8-4E89-90CF-0DD000FB06CF}" sibTransId="{6120972A-F834-4576-BCD5-299D408A4391}"/>
    <dgm:cxn modelId="{8190A5C5-8221-4739-B71C-55B49DC9B633}" srcId="{67B80436-3C23-4E0C-AC1D-3C266829FD08}" destId="{57CDCFDB-8743-4619-9EDA-103111F542D5}" srcOrd="1" destOrd="0" parTransId="{99A1F301-7700-4471-974B-4D52E7BA99A0}" sibTransId="{B3186543-E137-4563-A458-EE7EB3448DFC}"/>
    <dgm:cxn modelId="{04BADBC8-6AFA-450C-B399-691F0556A91D}" type="presOf" srcId="{71AA1AF3-A278-412B-9A13-E240C189F71D}" destId="{3C74B17F-0A03-44AA-8AAF-9D6F3D3EEFB9}" srcOrd="1" destOrd="0" presId="urn:microsoft.com/office/officeart/2005/8/layout/lProcess2"/>
    <dgm:cxn modelId="{F5D0DBCB-5338-4D80-8896-60057CD0174E}" type="presOf" srcId="{E15C25FC-BA21-4183-8FF8-C65B675AFE90}" destId="{09AF207D-AA39-469A-8E58-F6DEF01D3441}" srcOrd="0" destOrd="0" presId="urn:microsoft.com/office/officeart/2005/8/layout/lProcess2"/>
    <dgm:cxn modelId="{71FDF5D3-A5BA-4F94-992D-922B398BAF19}" type="presOf" srcId="{65313790-EBA6-48A5-9981-E115D17F3AB0}" destId="{FC3DE29D-A899-435C-B193-68EDDF80472A}" srcOrd="0" destOrd="0" presId="urn:microsoft.com/office/officeart/2005/8/layout/lProcess2"/>
    <dgm:cxn modelId="{3841BCE3-D49E-4386-9CB1-A15357BFD15A}" type="presOf" srcId="{57CDCFDB-8743-4619-9EDA-103111F542D5}" destId="{A0EC0065-D345-49CF-9F25-E9CF88CB4B5E}" srcOrd="0" destOrd="0" presId="urn:microsoft.com/office/officeart/2005/8/layout/lProcess2"/>
    <dgm:cxn modelId="{EF9932E5-200B-494E-AB73-1A050B34ECD0}" type="presOf" srcId="{3F5A8134-5FD5-447F-8DE2-1508D318F9FF}" destId="{4B4BAFA7-F9EC-49A7-8FC1-26BE50664BCA}" srcOrd="0" destOrd="0" presId="urn:microsoft.com/office/officeart/2005/8/layout/lProcess2"/>
    <dgm:cxn modelId="{0840DFEA-474B-45B6-9469-505E06ED9E8E}" type="presOf" srcId="{6ABA351A-D20C-46F6-ABD9-35074602AF45}" destId="{FA720ED6-AA77-4002-B44F-D98CA9A389E5}" srcOrd="0" destOrd="0" presId="urn:microsoft.com/office/officeart/2005/8/layout/lProcess2"/>
    <dgm:cxn modelId="{F8E907ED-0E96-4E12-851C-6977F7245CF3}" type="presOf" srcId="{37E72976-591A-4856-AB39-F1DDB04C3A23}" destId="{D077D331-CAFD-438D-976A-ABF5D5E73DAD}" srcOrd="0" destOrd="0" presId="urn:microsoft.com/office/officeart/2005/8/layout/lProcess2"/>
    <dgm:cxn modelId="{E6AE37FA-076A-47EB-B038-44F3D17AE26A}" srcId="{E15C25FC-BA21-4183-8FF8-C65B675AFE90}" destId="{37E72976-591A-4856-AB39-F1DDB04C3A23}" srcOrd="0" destOrd="0" parTransId="{2E1834EA-BA06-48BD-AE79-CB984E00F6E9}" sibTransId="{4ECA9D9C-CB57-460C-8E0A-757612151192}"/>
    <dgm:cxn modelId="{B14E751C-5DA3-4162-A87B-817326430F17}" type="presParOf" srcId="{09AF207D-AA39-469A-8E58-F6DEF01D3441}" destId="{DFCAB73D-4226-461A-B8A9-BE141B228E27}" srcOrd="0" destOrd="0" presId="urn:microsoft.com/office/officeart/2005/8/layout/lProcess2"/>
    <dgm:cxn modelId="{12665C8E-57FB-4630-A6A4-EAA0D4DF7E72}" type="presParOf" srcId="{DFCAB73D-4226-461A-B8A9-BE141B228E27}" destId="{D077D331-CAFD-438D-976A-ABF5D5E73DAD}" srcOrd="0" destOrd="0" presId="urn:microsoft.com/office/officeart/2005/8/layout/lProcess2"/>
    <dgm:cxn modelId="{24E3C985-E937-4CAF-8A4F-733C0AF4FB8F}" type="presParOf" srcId="{DFCAB73D-4226-461A-B8A9-BE141B228E27}" destId="{C1FEA604-9552-479C-A344-BD20A84D0128}" srcOrd="1" destOrd="0" presId="urn:microsoft.com/office/officeart/2005/8/layout/lProcess2"/>
    <dgm:cxn modelId="{8A2133F6-7B04-4BAD-988A-2DB72C8E9DC0}" type="presParOf" srcId="{DFCAB73D-4226-461A-B8A9-BE141B228E27}" destId="{B8CF6C1F-A80B-4984-B961-56738AF319E2}" srcOrd="2" destOrd="0" presId="urn:microsoft.com/office/officeart/2005/8/layout/lProcess2"/>
    <dgm:cxn modelId="{0F1E6C46-B6F7-44FC-AC71-365400A862FB}" type="presParOf" srcId="{B8CF6C1F-A80B-4984-B961-56738AF319E2}" destId="{310051E8-10CD-45FF-9C31-2394656A0B8E}" srcOrd="0" destOrd="0" presId="urn:microsoft.com/office/officeart/2005/8/layout/lProcess2"/>
    <dgm:cxn modelId="{C29EBD24-6CFC-4222-8561-6D8A0E800A53}" type="presParOf" srcId="{310051E8-10CD-45FF-9C31-2394656A0B8E}" destId="{4A9CAC6A-A7AC-4483-9A65-70B2B379D6BC}" srcOrd="0" destOrd="0" presId="urn:microsoft.com/office/officeart/2005/8/layout/lProcess2"/>
    <dgm:cxn modelId="{A3F8926E-D626-4D86-B62D-28A03AC7AA82}" type="presParOf" srcId="{310051E8-10CD-45FF-9C31-2394656A0B8E}" destId="{7E6581A7-5687-469F-A883-4FA830F6AFE0}" srcOrd="1" destOrd="0" presId="urn:microsoft.com/office/officeart/2005/8/layout/lProcess2"/>
    <dgm:cxn modelId="{AC0B362D-03F6-4518-AC2A-C81687EF8C57}" type="presParOf" srcId="{310051E8-10CD-45FF-9C31-2394656A0B8E}" destId="{FA720ED6-AA77-4002-B44F-D98CA9A389E5}" srcOrd="2" destOrd="0" presId="urn:microsoft.com/office/officeart/2005/8/layout/lProcess2"/>
    <dgm:cxn modelId="{DE490D23-A327-4A80-8496-6541A1018B1E}" type="presParOf" srcId="{310051E8-10CD-45FF-9C31-2394656A0B8E}" destId="{B7F9FAB8-187E-46E5-9AAC-586B28C63E41}" srcOrd="3" destOrd="0" presId="urn:microsoft.com/office/officeart/2005/8/layout/lProcess2"/>
    <dgm:cxn modelId="{9EE29E0F-8753-41EF-98B2-7ACEF3E773B1}" type="presParOf" srcId="{310051E8-10CD-45FF-9C31-2394656A0B8E}" destId="{4B4BAFA7-F9EC-49A7-8FC1-26BE50664BCA}" srcOrd="4" destOrd="0" presId="urn:microsoft.com/office/officeart/2005/8/layout/lProcess2"/>
    <dgm:cxn modelId="{DF9A2C50-60CE-46E2-86CA-BD17BD16C86E}" type="presParOf" srcId="{310051E8-10CD-45FF-9C31-2394656A0B8E}" destId="{C101B744-1084-4E70-B327-D2A50C9D31F1}" srcOrd="5" destOrd="0" presId="urn:microsoft.com/office/officeart/2005/8/layout/lProcess2"/>
    <dgm:cxn modelId="{4905D1B7-9507-4028-A842-FACF73C78218}" type="presParOf" srcId="{310051E8-10CD-45FF-9C31-2394656A0B8E}" destId="{6A879174-5E0D-4094-8C31-2E16E5930AE3}" srcOrd="6" destOrd="0" presId="urn:microsoft.com/office/officeart/2005/8/layout/lProcess2"/>
    <dgm:cxn modelId="{9796C779-A6F2-40E9-BBF1-5C5C469B4221}" type="presParOf" srcId="{09AF207D-AA39-469A-8E58-F6DEF01D3441}" destId="{52F8D48B-E257-4024-BC33-AC8D51CD5317}" srcOrd="1" destOrd="0" presId="urn:microsoft.com/office/officeart/2005/8/layout/lProcess2"/>
    <dgm:cxn modelId="{E51C9FCE-5877-4A62-8293-60F8C55558BF}" type="presParOf" srcId="{09AF207D-AA39-469A-8E58-F6DEF01D3441}" destId="{E063AA85-25C4-43DE-9CFB-46A530019929}" srcOrd="2" destOrd="0" presId="urn:microsoft.com/office/officeart/2005/8/layout/lProcess2"/>
    <dgm:cxn modelId="{A779331F-E11D-4601-945E-6186A6A02CAA}" type="presParOf" srcId="{E063AA85-25C4-43DE-9CFB-46A530019929}" destId="{367223D7-47E0-43AE-B46C-7EC6371692D0}" srcOrd="0" destOrd="0" presId="urn:microsoft.com/office/officeart/2005/8/layout/lProcess2"/>
    <dgm:cxn modelId="{4B41D077-DC38-42DA-A4F2-BCBF96C51514}" type="presParOf" srcId="{E063AA85-25C4-43DE-9CFB-46A530019929}" destId="{410185CC-E299-407F-9BE7-41E1C85BDB52}" srcOrd="1" destOrd="0" presId="urn:microsoft.com/office/officeart/2005/8/layout/lProcess2"/>
    <dgm:cxn modelId="{F8A9FF79-9EB6-43D6-B796-FAE0AC1CA055}" type="presParOf" srcId="{E063AA85-25C4-43DE-9CFB-46A530019929}" destId="{72AE7AC7-6DAC-479F-9194-2FE0A2FA7929}" srcOrd="2" destOrd="0" presId="urn:microsoft.com/office/officeart/2005/8/layout/lProcess2"/>
    <dgm:cxn modelId="{F4AEF7A9-3CFF-4825-A679-D85F5D799AD0}" type="presParOf" srcId="{72AE7AC7-6DAC-479F-9194-2FE0A2FA7929}" destId="{A2AFA3EF-4A82-463E-B458-7F259BBBE6E5}" srcOrd="0" destOrd="0" presId="urn:microsoft.com/office/officeart/2005/8/layout/lProcess2"/>
    <dgm:cxn modelId="{2BAF951F-96D5-4488-9E03-F3956086BAA3}" type="presParOf" srcId="{A2AFA3EF-4A82-463E-B458-7F259BBBE6E5}" destId="{80853E80-16C7-4842-AE83-9AD1B6C2752A}" srcOrd="0" destOrd="0" presId="urn:microsoft.com/office/officeart/2005/8/layout/lProcess2"/>
    <dgm:cxn modelId="{30777110-4437-443D-9F56-E5D24EF6A361}" type="presParOf" srcId="{A2AFA3EF-4A82-463E-B458-7F259BBBE6E5}" destId="{CC204985-7459-48AF-9FC0-9EC3C85D3810}" srcOrd="1" destOrd="0" presId="urn:microsoft.com/office/officeart/2005/8/layout/lProcess2"/>
    <dgm:cxn modelId="{F1BB6562-473D-422C-9820-001B624C1CFE}" type="presParOf" srcId="{A2AFA3EF-4A82-463E-B458-7F259BBBE6E5}" destId="{A0EC0065-D345-49CF-9F25-E9CF88CB4B5E}" srcOrd="2" destOrd="0" presId="urn:microsoft.com/office/officeart/2005/8/layout/lProcess2"/>
    <dgm:cxn modelId="{0FB865DA-8186-4066-AECE-A58691EE8C56}" type="presParOf" srcId="{A2AFA3EF-4A82-463E-B458-7F259BBBE6E5}" destId="{483C3D78-C53B-42C4-AF68-7C4016B3D0F6}" srcOrd="3" destOrd="0" presId="urn:microsoft.com/office/officeart/2005/8/layout/lProcess2"/>
    <dgm:cxn modelId="{FE818B6C-75B8-4EF2-944B-32AD982AA708}" type="presParOf" srcId="{A2AFA3EF-4A82-463E-B458-7F259BBBE6E5}" destId="{FC3DE29D-A899-435C-B193-68EDDF80472A}" srcOrd="4" destOrd="0" presId="urn:microsoft.com/office/officeart/2005/8/layout/lProcess2"/>
    <dgm:cxn modelId="{BBF645EB-706A-46D9-8BB1-D0CDF32E2DAD}" type="presParOf" srcId="{A2AFA3EF-4A82-463E-B458-7F259BBBE6E5}" destId="{A298BD69-3844-4E14-87FC-FE0AF178F521}" srcOrd="5" destOrd="0" presId="urn:microsoft.com/office/officeart/2005/8/layout/lProcess2"/>
    <dgm:cxn modelId="{4AAE71E7-E04E-402E-A1E0-F9491A0385E7}" type="presParOf" srcId="{A2AFA3EF-4A82-463E-B458-7F259BBBE6E5}" destId="{F5869DF8-36AB-4D78-9F99-6A345A8F5499}" srcOrd="6" destOrd="0" presId="urn:microsoft.com/office/officeart/2005/8/layout/lProcess2"/>
    <dgm:cxn modelId="{23C13621-731F-4D6F-984C-84A3B8CDD597}" type="presParOf" srcId="{09AF207D-AA39-469A-8E58-F6DEF01D3441}" destId="{CF43205D-81F0-40FE-8732-EE71F943DF63}" srcOrd="3" destOrd="0" presId="urn:microsoft.com/office/officeart/2005/8/layout/lProcess2"/>
    <dgm:cxn modelId="{91D81D7E-F3B8-4D0A-B574-398CB802F628}" type="presParOf" srcId="{09AF207D-AA39-469A-8E58-F6DEF01D3441}" destId="{A0DF0AF0-2E80-4179-AD6C-7BD8F23A107B}" srcOrd="4" destOrd="0" presId="urn:microsoft.com/office/officeart/2005/8/layout/lProcess2"/>
    <dgm:cxn modelId="{29C9C4B7-B3F7-4E67-940B-90131B2787BB}" type="presParOf" srcId="{A0DF0AF0-2E80-4179-AD6C-7BD8F23A107B}" destId="{1D39F321-6B18-4458-B4B9-490F9CA40A8D}" srcOrd="0" destOrd="0" presId="urn:microsoft.com/office/officeart/2005/8/layout/lProcess2"/>
    <dgm:cxn modelId="{B3AE9038-25E9-436E-8EA1-B16B34C1809B}" type="presParOf" srcId="{A0DF0AF0-2E80-4179-AD6C-7BD8F23A107B}" destId="{3C74B17F-0A03-44AA-8AAF-9D6F3D3EEFB9}" srcOrd="1" destOrd="0" presId="urn:microsoft.com/office/officeart/2005/8/layout/lProcess2"/>
    <dgm:cxn modelId="{B24E49A2-9ED1-41B2-B31A-38316E194DA5}" type="presParOf" srcId="{A0DF0AF0-2E80-4179-AD6C-7BD8F23A107B}" destId="{87FFEC8B-83EB-4655-B5D4-149CB7683C48}" srcOrd="2" destOrd="0" presId="urn:microsoft.com/office/officeart/2005/8/layout/lProcess2"/>
    <dgm:cxn modelId="{7C21444E-2DB9-4DA0-B9CE-EC0119D68BC3}" type="presParOf" srcId="{87FFEC8B-83EB-4655-B5D4-149CB7683C48}" destId="{569649D1-E524-4DC0-B544-E7ED7CDBF24A}" srcOrd="0" destOrd="0" presId="urn:microsoft.com/office/officeart/2005/8/layout/lProcess2"/>
    <dgm:cxn modelId="{24F420E6-793E-4475-9777-A73B659705EC}" type="presParOf" srcId="{569649D1-E524-4DC0-B544-E7ED7CDBF24A}" destId="{85153A2C-2038-4C67-9865-B6B797B5C3E4}" srcOrd="0" destOrd="0" presId="urn:microsoft.com/office/officeart/2005/8/layout/lProcess2"/>
    <dgm:cxn modelId="{82E58D8C-F421-4AE2-BB57-5986058D441D}" type="presParOf" srcId="{569649D1-E524-4DC0-B544-E7ED7CDBF24A}" destId="{0BF8B8C4-6E66-46EC-93F4-3CC3BEAEA26A}" srcOrd="1" destOrd="0" presId="urn:microsoft.com/office/officeart/2005/8/layout/lProcess2"/>
    <dgm:cxn modelId="{324EDF07-D02E-4A43-A19C-43DC45BB1415}" type="presParOf" srcId="{569649D1-E524-4DC0-B544-E7ED7CDBF24A}" destId="{23F973F9-824A-4278-90D2-CD6991F8394F}" srcOrd="2" destOrd="0" presId="urn:microsoft.com/office/officeart/2005/8/layout/lProcess2"/>
    <dgm:cxn modelId="{631A380C-39F4-439C-A7B8-F5AE5C7D5C2D}" type="presParOf" srcId="{569649D1-E524-4DC0-B544-E7ED7CDBF24A}" destId="{7CFEEC8F-E614-45F8-8D52-360A9E9749BC}" srcOrd="3" destOrd="0" presId="urn:microsoft.com/office/officeart/2005/8/layout/lProcess2"/>
    <dgm:cxn modelId="{60605494-9942-41EE-AE75-C93DBC2D9B6A}" type="presParOf" srcId="{569649D1-E524-4DC0-B544-E7ED7CDBF24A}" destId="{BF7B10C7-85DC-4F28-8B96-487E2C8EBAE9}" srcOrd="4" destOrd="0" presId="urn:microsoft.com/office/officeart/2005/8/layout/lProcess2"/>
    <dgm:cxn modelId="{F637C353-D593-40FB-A6FF-7A397C0C3503}" type="presParOf" srcId="{569649D1-E524-4DC0-B544-E7ED7CDBF24A}" destId="{80049C9A-9570-41F2-B84F-B6A9DCAAF81D}" srcOrd="5" destOrd="0" presId="urn:microsoft.com/office/officeart/2005/8/layout/lProcess2"/>
    <dgm:cxn modelId="{B758016F-0EA9-4664-8361-66671BEA5C71}" type="presParOf" srcId="{569649D1-E524-4DC0-B544-E7ED7CDBF24A}" destId="{4BC02132-01AB-4520-B7CD-EFB09A972281}"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95B8F3-E798-4527-AA37-C3845B17278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59E2020-604C-4DCC-9177-9FA2A58DD30E}">
      <dgm:prSet phldrT="[Text]"/>
      <dgm:spPr/>
      <dgm:t>
        <a:bodyPr/>
        <a:lstStyle/>
        <a:p>
          <a:r>
            <a:rPr lang="en-US" dirty="0"/>
            <a:t>Tax Deduction</a:t>
          </a:r>
        </a:p>
      </dgm:t>
    </dgm:pt>
    <dgm:pt modelId="{DD87C268-E54B-42D2-8269-CB06974FC4DE}" type="parTrans" cxnId="{8BCD6B69-F5FD-4F6B-9C13-D113C6AB5A0D}">
      <dgm:prSet/>
      <dgm:spPr/>
      <dgm:t>
        <a:bodyPr/>
        <a:lstStyle/>
        <a:p>
          <a:endParaRPr lang="en-US"/>
        </a:p>
      </dgm:t>
    </dgm:pt>
    <dgm:pt modelId="{3C836FFB-BFFC-4BE5-B112-77438472ABFB}" type="sibTrans" cxnId="{8BCD6B69-F5FD-4F6B-9C13-D113C6AB5A0D}">
      <dgm:prSet/>
      <dgm:spPr/>
      <dgm:t>
        <a:bodyPr/>
        <a:lstStyle/>
        <a:p>
          <a:endParaRPr lang="en-US"/>
        </a:p>
      </dgm:t>
    </dgm:pt>
    <dgm:pt modelId="{277F8D9D-B439-4EAA-B53B-383C17A789D1}">
      <dgm:prSet phldrT="[Text]"/>
      <dgm:spPr/>
      <dgm:t>
        <a:bodyPr/>
        <a:lstStyle/>
        <a:p>
          <a:r>
            <a:rPr lang="en-US" dirty="0"/>
            <a:t>Deduction from Taxable Income </a:t>
          </a:r>
        </a:p>
      </dgm:t>
    </dgm:pt>
    <dgm:pt modelId="{07F21977-1575-4641-BFA9-E9530AB91DD9}" type="parTrans" cxnId="{23CADCB8-1B18-4049-BFCB-E078CA7D33BC}">
      <dgm:prSet/>
      <dgm:spPr/>
      <dgm:t>
        <a:bodyPr/>
        <a:lstStyle/>
        <a:p>
          <a:endParaRPr lang="en-US"/>
        </a:p>
      </dgm:t>
    </dgm:pt>
    <dgm:pt modelId="{3C33A1B1-6ABB-4529-8308-1FDE8C21078E}" type="sibTrans" cxnId="{23CADCB8-1B18-4049-BFCB-E078CA7D33BC}">
      <dgm:prSet/>
      <dgm:spPr/>
      <dgm:t>
        <a:bodyPr/>
        <a:lstStyle/>
        <a:p>
          <a:endParaRPr lang="en-US"/>
        </a:p>
      </dgm:t>
    </dgm:pt>
    <dgm:pt modelId="{B50A2669-AFC9-4CD0-83EC-6F496FBC75B0}">
      <dgm:prSet phldrT="[Text]"/>
      <dgm:spPr/>
      <dgm:t>
        <a:bodyPr/>
        <a:lstStyle/>
        <a:p>
          <a:r>
            <a:rPr lang="en-US" dirty="0"/>
            <a:t>Under Section 80C; 1.5 </a:t>
          </a:r>
          <a:r>
            <a:rPr lang="en-US" dirty="0" err="1"/>
            <a:t>Lacs</a:t>
          </a:r>
          <a:r>
            <a:rPr lang="en-US" dirty="0"/>
            <a:t> </a:t>
          </a:r>
        </a:p>
      </dgm:t>
    </dgm:pt>
    <dgm:pt modelId="{420FB4C7-8E00-43BD-96A4-91E3D6C001D3}" type="parTrans" cxnId="{6D7B3631-D654-4EFD-809F-84AB7ECC1586}">
      <dgm:prSet/>
      <dgm:spPr/>
      <dgm:t>
        <a:bodyPr/>
        <a:lstStyle/>
        <a:p>
          <a:endParaRPr lang="en-US"/>
        </a:p>
      </dgm:t>
    </dgm:pt>
    <dgm:pt modelId="{66A68654-86D7-426E-AFCB-A3145E3FE918}" type="sibTrans" cxnId="{6D7B3631-D654-4EFD-809F-84AB7ECC1586}">
      <dgm:prSet/>
      <dgm:spPr/>
      <dgm:t>
        <a:bodyPr/>
        <a:lstStyle/>
        <a:p>
          <a:endParaRPr lang="en-US"/>
        </a:p>
      </dgm:t>
    </dgm:pt>
    <dgm:pt modelId="{7EC679BE-08E5-4D49-A6CD-20E045D08DB6}">
      <dgm:prSet phldrT="[Text]"/>
      <dgm:spPr/>
      <dgm:t>
        <a:bodyPr/>
        <a:lstStyle/>
        <a:p>
          <a:r>
            <a:rPr lang="en-US" dirty="0"/>
            <a:t>Core Invest</a:t>
          </a:r>
        </a:p>
      </dgm:t>
    </dgm:pt>
    <dgm:pt modelId="{916811F1-901E-4DD6-9119-6C2EF7109390}" type="parTrans" cxnId="{BA1840C5-2ABA-4737-94F0-9D9AE2575DA9}">
      <dgm:prSet/>
      <dgm:spPr/>
      <dgm:t>
        <a:bodyPr/>
        <a:lstStyle/>
        <a:p>
          <a:endParaRPr lang="en-US"/>
        </a:p>
      </dgm:t>
    </dgm:pt>
    <dgm:pt modelId="{298774B2-9896-4E40-8DB2-E6A11DD5B597}" type="sibTrans" cxnId="{BA1840C5-2ABA-4737-94F0-9D9AE2575DA9}">
      <dgm:prSet/>
      <dgm:spPr/>
      <dgm:t>
        <a:bodyPr/>
        <a:lstStyle/>
        <a:p>
          <a:endParaRPr lang="en-US"/>
        </a:p>
      </dgm:t>
    </dgm:pt>
    <dgm:pt modelId="{C346353C-0D77-4DC7-8431-121D258EE8BB}">
      <dgm:prSet phldrT="[Text]"/>
      <dgm:spPr/>
      <dgm:t>
        <a:bodyPr/>
        <a:lstStyle/>
        <a:p>
          <a:r>
            <a:rPr lang="en-US" dirty="0"/>
            <a:t>Primary investment in Equity</a:t>
          </a:r>
        </a:p>
      </dgm:t>
    </dgm:pt>
    <dgm:pt modelId="{D2B504A4-86FB-462A-B67F-6070332ADF10}" type="parTrans" cxnId="{95516356-2BDB-4E90-BAE1-D7B4910B978E}">
      <dgm:prSet/>
      <dgm:spPr/>
      <dgm:t>
        <a:bodyPr/>
        <a:lstStyle/>
        <a:p>
          <a:endParaRPr lang="en-US"/>
        </a:p>
      </dgm:t>
    </dgm:pt>
    <dgm:pt modelId="{CFCA311E-DD5A-44FA-A13C-61799B7FF274}" type="sibTrans" cxnId="{95516356-2BDB-4E90-BAE1-D7B4910B978E}">
      <dgm:prSet/>
      <dgm:spPr/>
      <dgm:t>
        <a:bodyPr/>
        <a:lstStyle/>
        <a:p>
          <a:endParaRPr lang="en-US"/>
        </a:p>
      </dgm:t>
    </dgm:pt>
    <dgm:pt modelId="{514225E1-B3A6-4C67-89BF-BB15971EBC6A}">
      <dgm:prSet phldrT="[Text]"/>
      <dgm:spPr/>
      <dgm:t>
        <a:bodyPr/>
        <a:lstStyle/>
        <a:p>
          <a:r>
            <a:rPr lang="en-US" dirty="0"/>
            <a:t>Lock in for Tax purposes </a:t>
          </a:r>
        </a:p>
      </dgm:t>
    </dgm:pt>
    <dgm:pt modelId="{3112E0E1-B871-4750-A13F-C8B38F6FEEB5}" type="parTrans" cxnId="{69FD856C-8919-4709-B5A4-DAAE3E4450F8}">
      <dgm:prSet/>
      <dgm:spPr/>
      <dgm:t>
        <a:bodyPr/>
        <a:lstStyle/>
        <a:p>
          <a:endParaRPr lang="en-US"/>
        </a:p>
      </dgm:t>
    </dgm:pt>
    <dgm:pt modelId="{DDC28BA7-0243-499E-BB68-2D09C7C28BA3}" type="sibTrans" cxnId="{69FD856C-8919-4709-B5A4-DAAE3E4450F8}">
      <dgm:prSet/>
      <dgm:spPr/>
      <dgm:t>
        <a:bodyPr/>
        <a:lstStyle/>
        <a:p>
          <a:endParaRPr lang="en-US"/>
        </a:p>
      </dgm:t>
    </dgm:pt>
    <dgm:pt modelId="{F6BBE179-B437-4B08-AA88-7B0B307E45F2}">
      <dgm:prSet phldrT="[Text]"/>
      <dgm:spPr/>
      <dgm:t>
        <a:bodyPr/>
        <a:lstStyle/>
        <a:p>
          <a:r>
            <a:rPr lang="en-US" dirty="0"/>
            <a:t>3 years</a:t>
          </a:r>
        </a:p>
      </dgm:t>
    </dgm:pt>
    <dgm:pt modelId="{BB4A6E4B-15FE-41EF-8D4D-4B961A649FD6}" type="parTrans" cxnId="{D5834C1D-E15F-4EE8-AD1A-7BF663C50E30}">
      <dgm:prSet/>
      <dgm:spPr/>
      <dgm:t>
        <a:bodyPr/>
        <a:lstStyle/>
        <a:p>
          <a:endParaRPr lang="en-US"/>
        </a:p>
      </dgm:t>
    </dgm:pt>
    <dgm:pt modelId="{834970FF-58DB-495E-8DBF-DDE06B73E357}" type="sibTrans" cxnId="{D5834C1D-E15F-4EE8-AD1A-7BF663C50E30}">
      <dgm:prSet/>
      <dgm:spPr/>
      <dgm:t>
        <a:bodyPr/>
        <a:lstStyle/>
        <a:p>
          <a:endParaRPr lang="en-US"/>
        </a:p>
      </dgm:t>
    </dgm:pt>
    <dgm:pt modelId="{305279BF-A2CA-4BDB-A7A2-108D2F624AF0}">
      <dgm:prSet phldrT="[Text]"/>
      <dgm:spPr/>
      <dgm:t>
        <a:bodyPr/>
        <a:lstStyle/>
        <a:p>
          <a:r>
            <a:rPr lang="en-US" dirty="0"/>
            <a:t>Shorter compared to other instruments </a:t>
          </a:r>
        </a:p>
      </dgm:t>
    </dgm:pt>
    <dgm:pt modelId="{2175B8F2-5BE6-41B3-BB7B-3E1CCA6B7DCC}" type="parTrans" cxnId="{7D873105-BEA0-418E-9750-B5C17F654CED}">
      <dgm:prSet/>
      <dgm:spPr/>
      <dgm:t>
        <a:bodyPr/>
        <a:lstStyle/>
        <a:p>
          <a:endParaRPr lang="en-US"/>
        </a:p>
      </dgm:t>
    </dgm:pt>
    <dgm:pt modelId="{DC9774CE-2B1E-4B01-B894-2C53B15533A0}" type="sibTrans" cxnId="{7D873105-BEA0-418E-9750-B5C17F654CED}">
      <dgm:prSet/>
      <dgm:spPr/>
      <dgm:t>
        <a:bodyPr/>
        <a:lstStyle/>
        <a:p>
          <a:endParaRPr lang="en-US"/>
        </a:p>
      </dgm:t>
    </dgm:pt>
    <dgm:pt modelId="{E219D046-9F6C-436F-A55D-296DDB20FBAA}" type="pres">
      <dgm:prSet presAssocID="{A695B8F3-E798-4527-AA37-C3845B172785}" presName="Name0" presStyleCnt="0">
        <dgm:presLayoutVars>
          <dgm:dir/>
          <dgm:animLvl val="lvl"/>
          <dgm:resizeHandles val="exact"/>
        </dgm:presLayoutVars>
      </dgm:prSet>
      <dgm:spPr/>
    </dgm:pt>
    <dgm:pt modelId="{95407E79-C8C3-49D1-8567-71AE7E02AF1C}" type="pres">
      <dgm:prSet presAssocID="{A695B8F3-E798-4527-AA37-C3845B172785}" presName="tSp" presStyleCnt="0"/>
      <dgm:spPr/>
    </dgm:pt>
    <dgm:pt modelId="{04BBE68A-9EEB-491F-85D3-2C6278B02DB7}" type="pres">
      <dgm:prSet presAssocID="{A695B8F3-E798-4527-AA37-C3845B172785}" presName="bSp" presStyleCnt="0"/>
      <dgm:spPr/>
    </dgm:pt>
    <dgm:pt modelId="{EF18AC86-0360-4DC4-AD74-A57680BBD9FE}" type="pres">
      <dgm:prSet presAssocID="{A695B8F3-E798-4527-AA37-C3845B172785}" presName="process" presStyleCnt="0"/>
      <dgm:spPr/>
    </dgm:pt>
    <dgm:pt modelId="{0114C3BA-A0C4-48C8-846A-9143D732F603}" type="pres">
      <dgm:prSet presAssocID="{459E2020-604C-4DCC-9177-9FA2A58DD30E}" presName="composite1" presStyleCnt="0"/>
      <dgm:spPr/>
    </dgm:pt>
    <dgm:pt modelId="{6ACFA8E8-539D-46FA-BC69-CDB0CB15EED8}" type="pres">
      <dgm:prSet presAssocID="{459E2020-604C-4DCC-9177-9FA2A58DD30E}" presName="dummyNode1" presStyleLbl="node1" presStyleIdx="0" presStyleCnt="3"/>
      <dgm:spPr/>
    </dgm:pt>
    <dgm:pt modelId="{0CE40327-4113-4D8D-B329-5216678AFA67}" type="pres">
      <dgm:prSet presAssocID="{459E2020-604C-4DCC-9177-9FA2A58DD30E}" presName="childNode1" presStyleLbl="bgAcc1" presStyleIdx="0" presStyleCnt="3">
        <dgm:presLayoutVars>
          <dgm:bulletEnabled val="1"/>
        </dgm:presLayoutVars>
      </dgm:prSet>
      <dgm:spPr/>
    </dgm:pt>
    <dgm:pt modelId="{624CB98A-1659-4078-A8E4-BF00D96F7035}" type="pres">
      <dgm:prSet presAssocID="{459E2020-604C-4DCC-9177-9FA2A58DD30E}" presName="childNode1tx" presStyleLbl="bgAcc1" presStyleIdx="0" presStyleCnt="3">
        <dgm:presLayoutVars>
          <dgm:bulletEnabled val="1"/>
        </dgm:presLayoutVars>
      </dgm:prSet>
      <dgm:spPr/>
    </dgm:pt>
    <dgm:pt modelId="{BAD0C5BE-BBD4-4324-AB41-2541A68578F8}" type="pres">
      <dgm:prSet presAssocID="{459E2020-604C-4DCC-9177-9FA2A58DD30E}" presName="parentNode1" presStyleLbl="node1" presStyleIdx="0" presStyleCnt="3">
        <dgm:presLayoutVars>
          <dgm:chMax val="1"/>
          <dgm:bulletEnabled val="1"/>
        </dgm:presLayoutVars>
      </dgm:prSet>
      <dgm:spPr/>
    </dgm:pt>
    <dgm:pt modelId="{DA3A6BAF-A809-4618-B5C6-93707E12DC6A}" type="pres">
      <dgm:prSet presAssocID="{459E2020-604C-4DCC-9177-9FA2A58DD30E}" presName="connSite1" presStyleCnt="0"/>
      <dgm:spPr/>
    </dgm:pt>
    <dgm:pt modelId="{78F828B3-7EEA-4B46-BAF1-EA120C0E2F32}" type="pres">
      <dgm:prSet presAssocID="{3C836FFB-BFFC-4BE5-B112-77438472ABFB}" presName="Name9" presStyleLbl="sibTrans2D1" presStyleIdx="0" presStyleCnt="2"/>
      <dgm:spPr/>
    </dgm:pt>
    <dgm:pt modelId="{23503C73-148F-4F05-B9CA-81B4FB4C5B45}" type="pres">
      <dgm:prSet presAssocID="{7EC679BE-08E5-4D49-A6CD-20E045D08DB6}" presName="composite2" presStyleCnt="0"/>
      <dgm:spPr/>
    </dgm:pt>
    <dgm:pt modelId="{430AF902-5A47-43C9-921D-97F87FB715BB}" type="pres">
      <dgm:prSet presAssocID="{7EC679BE-08E5-4D49-A6CD-20E045D08DB6}" presName="dummyNode2" presStyleLbl="node1" presStyleIdx="0" presStyleCnt="3"/>
      <dgm:spPr/>
    </dgm:pt>
    <dgm:pt modelId="{4EBE1F5C-CD33-42F8-A0D2-E1A74EAA041D}" type="pres">
      <dgm:prSet presAssocID="{7EC679BE-08E5-4D49-A6CD-20E045D08DB6}" presName="childNode2" presStyleLbl="bgAcc1" presStyleIdx="1" presStyleCnt="3">
        <dgm:presLayoutVars>
          <dgm:bulletEnabled val="1"/>
        </dgm:presLayoutVars>
      </dgm:prSet>
      <dgm:spPr/>
    </dgm:pt>
    <dgm:pt modelId="{4A01D53F-BAD0-487A-9526-9770DF8D5926}" type="pres">
      <dgm:prSet presAssocID="{7EC679BE-08E5-4D49-A6CD-20E045D08DB6}" presName="childNode2tx" presStyleLbl="bgAcc1" presStyleIdx="1" presStyleCnt="3">
        <dgm:presLayoutVars>
          <dgm:bulletEnabled val="1"/>
        </dgm:presLayoutVars>
      </dgm:prSet>
      <dgm:spPr/>
    </dgm:pt>
    <dgm:pt modelId="{F9B1D6F9-7D4D-469E-8292-400BE9D4A27A}" type="pres">
      <dgm:prSet presAssocID="{7EC679BE-08E5-4D49-A6CD-20E045D08DB6}" presName="parentNode2" presStyleLbl="node1" presStyleIdx="1" presStyleCnt="3">
        <dgm:presLayoutVars>
          <dgm:chMax val="0"/>
          <dgm:bulletEnabled val="1"/>
        </dgm:presLayoutVars>
      </dgm:prSet>
      <dgm:spPr/>
    </dgm:pt>
    <dgm:pt modelId="{0BFF5A4A-2DEC-411D-B8CE-9762941A1E52}" type="pres">
      <dgm:prSet presAssocID="{7EC679BE-08E5-4D49-A6CD-20E045D08DB6}" presName="connSite2" presStyleCnt="0"/>
      <dgm:spPr/>
    </dgm:pt>
    <dgm:pt modelId="{B59E2C31-57E1-4323-85E8-4DB39375D9A9}" type="pres">
      <dgm:prSet presAssocID="{298774B2-9896-4E40-8DB2-E6A11DD5B597}" presName="Name18" presStyleLbl="sibTrans2D1" presStyleIdx="1" presStyleCnt="2"/>
      <dgm:spPr/>
    </dgm:pt>
    <dgm:pt modelId="{CA6EB389-62B6-42C2-83D7-F86F8E7FD004}" type="pres">
      <dgm:prSet presAssocID="{514225E1-B3A6-4C67-89BF-BB15971EBC6A}" presName="composite1" presStyleCnt="0"/>
      <dgm:spPr/>
    </dgm:pt>
    <dgm:pt modelId="{AFB35A4A-333D-4966-8240-15B248CA72C9}" type="pres">
      <dgm:prSet presAssocID="{514225E1-B3A6-4C67-89BF-BB15971EBC6A}" presName="dummyNode1" presStyleLbl="node1" presStyleIdx="1" presStyleCnt="3"/>
      <dgm:spPr/>
    </dgm:pt>
    <dgm:pt modelId="{2FEEF1BD-CFE1-4113-8DCA-41A299609849}" type="pres">
      <dgm:prSet presAssocID="{514225E1-B3A6-4C67-89BF-BB15971EBC6A}" presName="childNode1" presStyleLbl="bgAcc1" presStyleIdx="2" presStyleCnt="3">
        <dgm:presLayoutVars>
          <dgm:bulletEnabled val="1"/>
        </dgm:presLayoutVars>
      </dgm:prSet>
      <dgm:spPr/>
    </dgm:pt>
    <dgm:pt modelId="{DF146049-69B4-414B-8FF6-7EE84932202B}" type="pres">
      <dgm:prSet presAssocID="{514225E1-B3A6-4C67-89BF-BB15971EBC6A}" presName="childNode1tx" presStyleLbl="bgAcc1" presStyleIdx="2" presStyleCnt="3">
        <dgm:presLayoutVars>
          <dgm:bulletEnabled val="1"/>
        </dgm:presLayoutVars>
      </dgm:prSet>
      <dgm:spPr/>
    </dgm:pt>
    <dgm:pt modelId="{1755F30E-0DDD-4F8C-AFED-8DB0B3752805}" type="pres">
      <dgm:prSet presAssocID="{514225E1-B3A6-4C67-89BF-BB15971EBC6A}" presName="parentNode1" presStyleLbl="node1" presStyleIdx="2" presStyleCnt="3">
        <dgm:presLayoutVars>
          <dgm:chMax val="1"/>
          <dgm:bulletEnabled val="1"/>
        </dgm:presLayoutVars>
      </dgm:prSet>
      <dgm:spPr/>
    </dgm:pt>
    <dgm:pt modelId="{385D338C-192E-45A8-9846-6EF4D848C66D}" type="pres">
      <dgm:prSet presAssocID="{514225E1-B3A6-4C67-89BF-BB15971EBC6A}" presName="connSite1" presStyleCnt="0"/>
      <dgm:spPr/>
    </dgm:pt>
  </dgm:ptLst>
  <dgm:cxnLst>
    <dgm:cxn modelId="{9A659500-4F5B-4317-9145-CD15EC6B3307}" type="presOf" srcId="{459E2020-604C-4DCC-9177-9FA2A58DD30E}" destId="{BAD0C5BE-BBD4-4324-AB41-2541A68578F8}" srcOrd="0" destOrd="0" presId="urn:microsoft.com/office/officeart/2005/8/layout/hProcess4"/>
    <dgm:cxn modelId="{21B6C701-0C9F-4AF5-8C25-C80D354A9988}" type="presOf" srcId="{F6BBE179-B437-4B08-AA88-7B0B307E45F2}" destId="{2FEEF1BD-CFE1-4113-8DCA-41A299609849}" srcOrd="0" destOrd="0" presId="urn:microsoft.com/office/officeart/2005/8/layout/hProcess4"/>
    <dgm:cxn modelId="{7D873105-BEA0-418E-9750-B5C17F654CED}" srcId="{514225E1-B3A6-4C67-89BF-BB15971EBC6A}" destId="{305279BF-A2CA-4BDB-A7A2-108D2F624AF0}" srcOrd="1" destOrd="0" parTransId="{2175B8F2-5BE6-41B3-BB7B-3E1CCA6B7DCC}" sibTransId="{DC9774CE-2B1E-4B01-B894-2C53B15533A0}"/>
    <dgm:cxn modelId="{F2ECA613-91D4-41D9-83CB-1FDB4610B240}" type="presOf" srcId="{C346353C-0D77-4DC7-8431-121D258EE8BB}" destId="{4A01D53F-BAD0-487A-9526-9770DF8D5926}" srcOrd="1" destOrd="0" presId="urn:microsoft.com/office/officeart/2005/8/layout/hProcess4"/>
    <dgm:cxn modelId="{1454DA16-ECA7-488E-8078-837510B97501}" type="presOf" srcId="{C346353C-0D77-4DC7-8431-121D258EE8BB}" destId="{4EBE1F5C-CD33-42F8-A0D2-E1A74EAA041D}" srcOrd="0" destOrd="0" presId="urn:microsoft.com/office/officeart/2005/8/layout/hProcess4"/>
    <dgm:cxn modelId="{02540C1B-55C2-478C-9ACF-55A07CA6A87F}" type="presOf" srcId="{B50A2669-AFC9-4CD0-83EC-6F496FBC75B0}" destId="{624CB98A-1659-4078-A8E4-BF00D96F7035}" srcOrd="1" destOrd="1" presId="urn:microsoft.com/office/officeart/2005/8/layout/hProcess4"/>
    <dgm:cxn modelId="{D5834C1D-E15F-4EE8-AD1A-7BF663C50E30}" srcId="{514225E1-B3A6-4C67-89BF-BB15971EBC6A}" destId="{F6BBE179-B437-4B08-AA88-7B0B307E45F2}" srcOrd="0" destOrd="0" parTransId="{BB4A6E4B-15FE-41EF-8D4D-4B961A649FD6}" sibTransId="{834970FF-58DB-495E-8DBF-DDE06B73E357}"/>
    <dgm:cxn modelId="{6D7B3631-D654-4EFD-809F-84AB7ECC1586}" srcId="{459E2020-604C-4DCC-9177-9FA2A58DD30E}" destId="{B50A2669-AFC9-4CD0-83EC-6F496FBC75B0}" srcOrd="1" destOrd="0" parTransId="{420FB4C7-8E00-43BD-96A4-91E3D6C001D3}" sibTransId="{66A68654-86D7-426E-AFCB-A3145E3FE918}"/>
    <dgm:cxn modelId="{2D82EF3F-4D1C-47AA-8636-7F091DAA5E3C}" type="presOf" srcId="{277F8D9D-B439-4EAA-B53B-383C17A789D1}" destId="{0CE40327-4113-4D8D-B329-5216678AFA67}" srcOrd="0" destOrd="0" presId="urn:microsoft.com/office/officeart/2005/8/layout/hProcess4"/>
    <dgm:cxn modelId="{6E9D8660-E5A5-409C-995A-B53B7103CA8E}" type="presOf" srcId="{277F8D9D-B439-4EAA-B53B-383C17A789D1}" destId="{624CB98A-1659-4078-A8E4-BF00D96F7035}" srcOrd="1" destOrd="0" presId="urn:microsoft.com/office/officeart/2005/8/layout/hProcess4"/>
    <dgm:cxn modelId="{5757F043-020B-445E-85FB-C036162B29A4}" type="presOf" srcId="{298774B2-9896-4E40-8DB2-E6A11DD5B597}" destId="{B59E2C31-57E1-4323-85E8-4DB39375D9A9}" srcOrd="0" destOrd="0" presId="urn:microsoft.com/office/officeart/2005/8/layout/hProcess4"/>
    <dgm:cxn modelId="{BB086B47-8C72-47CB-9F5F-00FEEF781D8E}" type="presOf" srcId="{A695B8F3-E798-4527-AA37-C3845B172785}" destId="{E219D046-9F6C-436F-A55D-296DDB20FBAA}" srcOrd="0" destOrd="0" presId="urn:microsoft.com/office/officeart/2005/8/layout/hProcess4"/>
    <dgm:cxn modelId="{8BCD6B69-F5FD-4F6B-9C13-D113C6AB5A0D}" srcId="{A695B8F3-E798-4527-AA37-C3845B172785}" destId="{459E2020-604C-4DCC-9177-9FA2A58DD30E}" srcOrd="0" destOrd="0" parTransId="{DD87C268-E54B-42D2-8269-CB06974FC4DE}" sibTransId="{3C836FFB-BFFC-4BE5-B112-77438472ABFB}"/>
    <dgm:cxn modelId="{69FD856C-8919-4709-B5A4-DAAE3E4450F8}" srcId="{A695B8F3-E798-4527-AA37-C3845B172785}" destId="{514225E1-B3A6-4C67-89BF-BB15971EBC6A}" srcOrd="2" destOrd="0" parTransId="{3112E0E1-B871-4750-A13F-C8B38F6FEEB5}" sibTransId="{DDC28BA7-0243-499E-BB68-2D09C7C28BA3}"/>
    <dgm:cxn modelId="{6A727D50-5B97-48BB-A4A4-65788E7E8B3A}" type="presOf" srcId="{3C836FFB-BFFC-4BE5-B112-77438472ABFB}" destId="{78F828B3-7EEA-4B46-BAF1-EA120C0E2F32}" srcOrd="0" destOrd="0" presId="urn:microsoft.com/office/officeart/2005/8/layout/hProcess4"/>
    <dgm:cxn modelId="{95516356-2BDB-4E90-BAE1-D7B4910B978E}" srcId="{7EC679BE-08E5-4D49-A6CD-20E045D08DB6}" destId="{C346353C-0D77-4DC7-8431-121D258EE8BB}" srcOrd="0" destOrd="0" parTransId="{D2B504A4-86FB-462A-B67F-6070332ADF10}" sibTransId="{CFCA311E-DD5A-44FA-A13C-61799B7FF274}"/>
    <dgm:cxn modelId="{78BB867D-9412-49E5-8B51-32A333A735C7}" type="presOf" srcId="{B50A2669-AFC9-4CD0-83EC-6F496FBC75B0}" destId="{0CE40327-4113-4D8D-B329-5216678AFA67}" srcOrd="0" destOrd="1" presId="urn:microsoft.com/office/officeart/2005/8/layout/hProcess4"/>
    <dgm:cxn modelId="{115D1FB1-8859-4DAF-9230-50D957BA8FF8}" type="presOf" srcId="{305279BF-A2CA-4BDB-A7A2-108D2F624AF0}" destId="{DF146049-69B4-414B-8FF6-7EE84932202B}" srcOrd="1" destOrd="1" presId="urn:microsoft.com/office/officeart/2005/8/layout/hProcess4"/>
    <dgm:cxn modelId="{23CADCB8-1B18-4049-BFCB-E078CA7D33BC}" srcId="{459E2020-604C-4DCC-9177-9FA2A58DD30E}" destId="{277F8D9D-B439-4EAA-B53B-383C17A789D1}" srcOrd="0" destOrd="0" parTransId="{07F21977-1575-4641-BFA9-E9530AB91DD9}" sibTransId="{3C33A1B1-6ABB-4529-8308-1FDE8C21078E}"/>
    <dgm:cxn modelId="{BA1840C5-2ABA-4737-94F0-9D9AE2575DA9}" srcId="{A695B8F3-E798-4527-AA37-C3845B172785}" destId="{7EC679BE-08E5-4D49-A6CD-20E045D08DB6}" srcOrd="1" destOrd="0" parTransId="{916811F1-901E-4DD6-9119-6C2EF7109390}" sibTransId="{298774B2-9896-4E40-8DB2-E6A11DD5B597}"/>
    <dgm:cxn modelId="{FD673BDE-0DA3-4A65-B379-0C622DD40D56}" type="presOf" srcId="{305279BF-A2CA-4BDB-A7A2-108D2F624AF0}" destId="{2FEEF1BD-CFE1-4113-8DCA-41A299609849}" srcOrd="0" destOrd="1" presId="urn:microsoft.com/office/officeart/2005/8/layout/hProcess4"/>
    <dgm:cxn modelId="{65D91AE0-F5B1-4B68-AB7D-ADC153DCA88D}" type="presOf" srcId="{514225E1-B3A6-4C67-89BF-BB15971EBC6A}" destId="{1755F30E-0DDD-4F8C-AFED-8DB0B3752805}" srcOrd="0" destOrd="0" presId="urn:microsoft.com/office/officeart/2005/8/layout/hProcess4"/>
    <dgm:cxn modelId="{097419E1-6FE3-4257-93C8-9DF793811EF3}" type="presOf" srcId="{7EC679BE-08E5-4D49-A6CD-20E045D08DB6}" destId="{F9B1D6F9-7D4D-469E-8292-400BE9D4A27A}" srcOrd="0" destOrd="0" presId="urn:microsoft.com/office/officeart/2005/8/layout/hProcess4"/>
    <dgm:cxn modelId="{3DED71EF-59AF-4C86-9C57-97C9DD4F97BF}" type="presOf" srcId="{F6BBE179-B437-4B08-AA88-7B0B307E45F2}" destId="{DF146049-69B4-414B-8FF6-7EE84932202B}" srcOrd="1" destOrd="0" presId="urn:microsoft.com/office/officeart/2005/8/layout/hProcess4"/>
    <dgm:cxn modelId="{BCA32192-F2A9-4B16-96FA-363EE290A21D}" type="presParOf" srcId="{E219D046-9F6C-436F-A55D-296DDB20FBAA}" destId="{95407E79-C8C3-49D1-8567-71AE7E02AF1C}" srcOrd="0" destOrd="0" presId="urn:microsoft.com/office/officeart/2005/8/layout/hProcess4"/>
    <dgm:cxn modelId="{8CCC02D2-C3C1-477E-8B7A-01E7F584ECB4}" type="presParOf" srcId="{E219D046-9F6C-436F-A55D-296DDB20FBAA}" destId="{04BBE68A-9EEB-491F-85D3-2C6278B02DB7}" srcOrd="1" destOrd="0" presId="urn:microsoft.com/office/officeart/2005/8/layout/hProcess4"/>
    <dgm:cxn modelId="{CDA9BA51-8D8B-48A4-B0BF-56AD84092C06}" type="presParOf" srcId="{E219D046-9F6C-436F-A55D-296DDB20FBAA}" destId="{EF18AC86-0360-4DC4-AD74-A57680BBD9FE}" srcOrd="2" destOrd="0" presId="urn:microsoft.com/office/officeart/2005/8/layout/hProcess4"/>
    <dgm:cxn modelId="{DF37C5B8-31F5-42B7-A122-2E0D162AF465}" type="presParOf" srcId="{EF18AC86-0360-4DC4-AD74-A57680BBD9FE}" destId="{0114C3BA-A0C4-48C8-846A-9143D732F603}" srcOrd="0" destOrd="0" presId="urn:microsoft.com/office/officeart/2005/8/layout/hProcess4"/>
    <dgm:cxn modelId="{14CE0833-5FF9-4BF0-BFB2-A61197B13521}" type="presParOf" srcId="{0114C3BA-A0C4-48C8-846A-9143D732F603}" destId="{6ACFA8E8-539D-46FA-BC69-CDB0CB15EED8}" srcOrd="0" destOrd="0" presId="urn:microsoft.com/office/officeart/2005/8/layout/hProcess4"/>
    <dgm:cxn modelId="{23F29D15-42F3-431B-9881-CB6FC1B5AEB5}" type="presParOf" srcId="{0114C3BA-A0C4-48C8-846A-9143D732F603}" destId="{0CE40327-4113-4D8D-B329-5216678AFA67}" srcOrd="1" destOrd="0" presId="urn:microsoft.com/office/officeart/2005/8/layout/hProcess4"/>
    <dgm:cxn modelId="{532ED8F9-7A72-4AC5-878C-F4B0B8C325D3}" type="presParOf" srcId="{0114C3BA-A0C4-48C8-846A-9143D732F603}" destId="{624CB98A-1659-4078-A8E4-BF00D96F7035}" srcOrd="2" destOrd="0" presId="urn:microsoft.com/office/officeart/2005/8/layout/hProcess4"/>
    <dgm:cxn modelId="{1977A448-5F37-4F47-98C5-3B9FF38789A3}" type="presParOf" srcId="{0114C3BA-A0C4-48C8-846A-9143D732F603}" destId="{BAD0C5BE-BBD4-4324-AB41-2541A68578F8}" srcOrd="3" destOrd="0" presId="urn:microsoft.com/office/officeart/2005/8/layout/hProcess4"/>
    <dgm:cxn modelId="{2AB40D75-0515-4958-8297-DDF0280944FD}" type="presParOf" srcId="{0114C3BA-A0C4-48C8-846A-9143D732F603}" destId="{DA3A6BAF-A809-4618-B5C6-93707E12DC6A}" srcOrd="4" destOrd="0" presId="urn:microsoft.com/office/officeart/2005/8/layout/hProcess4"/>
    <dgm:cxn modelId="{889906A2-5273-45F5-B342-0927AEA7A3D4}" type="presParOf" srcId="{EF18AC86-0360-4DC4-AD74-A57680BBD9FE}" destId="{78F828B3-7EEA-4B46-BAF1-EA120C0E2F32}" srcOrd="1" destOrd="0" presId="urn:microsoft.com/office/officeart/2005/8/layout/hProcess4"/>
    <dgm:cxn modelId="{505668DB-F502-4B4C-9C6B-8923CC47FDA2}" type="presParOf" srcId="{EF18AC86-0360-4DC4-AD74-A57680BBD9FE}" destId="{23503C73-148F-4F05-B9CA-81B4FB4C5B45}" srcOrd="2" destOrd="0" presId="urn:microsoft.com/office/officeart/2005/8/layout/hProcess4"/>
    <dgm:cxn modelId="{300CD172-3803-4B61-B5E2-C917D331AA56}" type="presParOf" srcId="{23503C73-148F-4F05-B9CA-81B4FB4C5B45}" destId="{430AF902-5A47-43C9-921D-97F87FB715BB}" srcOrd="0" destOrd="0" presId="urn:microsoft.com/office/officeart/2005/8/layout/hProcess4"/>
    <dgm:cxn modelId="{77C7F63B-B699-4DA9-AB26-8941E53C9C9A}" type="presParOf" srcId="{23503C73-148F-4F05-B9CA-81B4FB4C5B45}" destId="{4EBE1F5C-CD33-42F8-A0D2-E1A74EAA041D}" srcOrd="1" destOrd="0" presId="urn:microsoft.com/office/officeart/2005/8/layout/hProcess4"/>
    <dgm:cxn modelId="{D658217D-2269-46F0-AC32-1CE1BC0EB193}" type="presParOf" srcId="{23503C73-148F-4F05-B9CA-81B4FB4C5B45}" destId="{4A01D53F-BAD0-487A-9526-9770DF8D5926}" srcOrd="2" destOrd="0" presId="urn:microsoft.com/office/officeart/2005/8/layout/hProcess4"/>
    <dgm:cxn modelId="{C91F28E0-72CA-4B34-B7C5-488996CC680E}" type="presParOf" srcId="{23503C73-148F-4F05-B9CA-81B4FB4C5B45}" destId="{F9B1D6F9-7D4D-469E-8292-400BE9D4A27A}" srcOrd="3" destOrd="0" presId="urn:microsoft.com/office/officeart/2005/8/layout/hProcess4"/>
    <dgm:cxn modelId="{B67EAA87-D7E0-4B63-A556-A7243C41FB59}" type="presParOf" srcId="{23503C73-148F-4F05-B9CA-81B4FB4C5B45}" destId="{0BFF5A4A-2DEC-411D-B8CE-9762941A1E52}" srcOrd="4" destOrd="0" presId="urn:microsoft.com/office/officeart/2005/8/layout/hProcess4"/>
    <dgm:cxn modelId="{322A53A9-2ED1-4D35-9EBE-3BA337BFDBDE}" type="presParOf" srcId="{EF18AC86-0360-4DC4-AD74-A57680BBD9FE}" destId="{B59E2C31-57E1-4323-85E8-4DB39375D9A9}" srcOrd="3" destOrd="0" presId="urn:microsoft.com/office/officeart/2005/8/layout/hProcess4"/>
    <dgm:cxn modelId="{CE45C09B-C735-4BAD-BFC4-0EB65EF18499}" type="presParOf" srcId="{EF18AC86-0360-4DC4-AD74-A57680BBD9FE}" destId="{CA6EB389-62B6-42C2-83D7-F86F8E7FD004}" srcOrd="4" destOrd="0" presId="urn:microsoft.com/office/officeart/2005/8/layout/hProcess4"/>
    <dgm:cxn modelId="{ACF3CBA0-81F0-41B8-9CEE-C47208173C80}" type="presParOf" srcId="{CA6EB389-62B6-42C2-83D7-F86F8E7FD004}" destId="{AFB35A4A-333D-4966-8240-15B248CA72C9}" srcOrd="0" destOrd="0" presId="urn:microsoft.com/office/officeart/2005/8/layout/hProcess4"/>
    <dgm:cxn modelId="{6CA311C0-2DEE-4CBA-AA51-ACC3E9E5D20D}" type="presParOf" srcId="{CA6EB389-62B6-42C2-83D7-F86F8E7FD004}" destId="{2FEEF1BD-CFE1-4113-8DCA-41A299609849}" srcOrd="1" destOrd="0" presId="urn:microsoft.com/office/officeart/2005/8/layout/hProcess4"/>
    <dgm:cxn modelId="{E176BDCE-ED03-4CC9-846A-C45EE0211448}" type="presParOf" srcId="{CA6EB389-62B6-42C2-83D7-F86F8E7FD004}" destId="{DF146049-69B4-414B-8FF6-7EE84932202B}" srcOrd="2" destOrd="0" presId="urn:microsoft.com/office/officeart/2005/8/layout/hProcess4"/>
    <dgm:cxn modelId="{6C669161-E97A-4DB0-8F2C-82D4ED87D55A}" type="presParOf" srcId="{CA6EB389-62B6-42C2-83D7-F86F8E7FD004}" destId="{1755F30E-0DDD-4F8C-AFED-8DB0B3752805}" srcOrd="3" destOrd="0" presId="urn:microsoft.com/office/officeart/2005/8/layout/hProcess4"/>
    <dgm:cxn modelId="{C16F4FD2-A561-4EBC-9D58-4D177AFBF40E}" type="presParOf" srcId="{CA6EB389-62B6-42C2-83D7-F86F8E7FD004}" destId="{385D338C-192E-45A8-9846-6EF4D848C66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89259-CFAB-42EE-B12E-F60C8615D53C}" type="doc">
      <dgm:prSet loTypeId="urn:microsoft.com/office/officeart/2005/8/layout/target1" loCatId="relationship" qsTypeId="urn:microsoft.com/office/officeart/2005/8/quickstyle/simple1" qsCatId="simple" csTypeId="urn:microsoft.com/office/officeart/2005/8/colors/accent1_2" csCatId="accent1" phldr="1"/>
      <dgm:spPr/>
    </dgm:pt>
    <dgm:pt modelId="{565BAA79-69D3-4199-AB3E-94808FBD5A5F}">
      <dgm:prSet phldrT="[Text]" custT="1"/>
      <dgm:spPr/>
      <dgm:t>
        <a:bodyPr/>
        <a:lstStyle/>
        <a:p>
          <a:r>
            <a:rPr lang="en-US" sz="2400" dirty="0"/>
            <a:t>Fight Inflation for You </a:t>
          </a:r>
        </a:p>
      </dgm:t>
    </dgm:pt>
    <dgm:pt modelId="{42563C69-A34C-4DB7-84D7-01ED580BC061}" type="parTrans" cxnId="{7B90187B-B159-4D40-BC93-5B6F87A81D35}">
      <dgm:prSet/>
      <dgm:spPr/>
      <dgm:t>
        <a:bodyPr/>
        <a:lstStyle/>
        <a:p>
          <a:endParaRPr lang="en-US"/>
        </a:p>
      </dgm:t>
    </dgm:pt>
    <dgm:pt modelId="{58BB5360-AACA-4DFF-AC5E-7565000E53AE}" type="sibTrans" cxnId="{7B90187B-B159-4D40-BC93-5B6F87A81D35}">
      <dgm:prSet/>
      <dgm:spPr/>
      <dgm:t>
        <a:bodyPr/>
        <a:lstStyle/>
        <a:p>
          <a:endParaRPr lang="en-US"/>
        </a:p>
      </dgm:t>
    </dgm:pt>
    <dgm:pt modelId="{F2CC0E0D-ABD4-45FA-9340-B86B76BBD1C0}">
      <dgm:prSet phldrT="[Text]" custT="1"/>
      <dgm:spPr/>
      <dgm:t>
        <a:bodyPr/>
        <a:lstStyle/>
        <a:p>
          <a:r>
            <a:rPr lang="en-US" sz="2400" dirty="0"/>
            <a:t>Provide Income </a:t>
          </a:r>
        </a:p>
      </dgm:t>
    </dgm:pt>
    <dgm:pt modelId="{F70B4216-BCEA-4909-BE05-93DBD8662C66}" type="parTrans" cxnId="{7A919433-7D42-4C8B-801D-BFDDB74C1CA5}">
      <dgm:prSet/>
      <dgm:spPr/>
      <dgm:t>
        <a:bodyPr/>
        <a:lstStyle/>
        <a:p>
          <a:endParaRPr lang="en-US"/>
        </a:p>
      </dgm:t>
    </dgm:pt>
    <dgm:pt modelId="{D4532A70-F3E7-4701-852B-FF17C475BB25}" type="sibTrans" cxnId="{7A919433-7D42-4C8B-801D-BFDDB74C1CA5}">
      <dgm:prSet/>
      <dgm:spPr/>
      <dgm:t>
        <a:bodyPr/>
        <a:lstStyle/>
        <a:p>
          <a:endParaRPr lang="en-US"/>
        </a:p>
      </dgm:t>
    </dgm:pt>
    <dgm:pt modelId="{CA3CC25D-BC9B-44AB-9C04-A389AB0C6069}">
      <dgm:prSet phldrT="[Text]" custT="1"/>
      <dgm:spPr/>
      <dgm:t>
        <a:bodyPr/>
        <a:lstStyle/>
        <a:p>
          <a:r>
            <a:rPr lang="en-US" sz="2400" dirty="0"/>
            <a:t>Be Accessible &amp; Usable in parts </a:t>
          </a:r>
        </a:p>
      </dgm:t>
    </dgm:pt>
    <dgm:pt modelId="{B3F53730-DEC4-4060-93D0-57F0C20914D3}" type="parTrans" cxnId="{EDAEECA3-8435-436F-AEC6-4CCED6FF00DE}">
      <dgm:prSet/>
      <dgm:spPr/>
      <dgm:t>
        <a:bodyPr/>
        <a:lstStyle/>
        <a:p>
          <a:endParaRPr lang="en-US"/>
        </a:p>
      </dgm:t>
    </dgm:pt>
    <dgm:pt modelId="{BBB888C5-5D0F-493C-B8D2-4530BAD91AED}" type="sibTrans" cxnId="{EDAEECA3-8435-436F-AEC6-4CCED6FF00DE}">
      <dgm:prSet/>
      <dgm:spPr/>
      <dgm:t>
        <a:bodyPr/>
        <a:lstStyle/>
        <a:p>
          <a:endParaRPr lang="en-US"/>
        </a:p>
      </dgm:t>
    </dgm:pt>
    <dgm:pt modelId="{213EB307-F036-4558-9AB4-4C28CAA6F941}">
      <dgm:prSet phldrT="[Text]" custT="1"/>
      <dgm:spPr/>
      <dgm:t>
        <a:bodyPr/>
        <a:lstStyle/>
        <a:p>
          <a:r>
            <a:rPr lang="en-US" sz="2400" dirty="0"/>
            <a:t>Be Realizable at Fair Value &amp; Low Cost</a:t>
          </a:r>
        </a:p>
      </dgm:t>
    </dgm:pt>
    <dgm:pt modelId="{FFF8A44A-8037-4EAC-A474-26472EFC387D}" type="parTrans" cxnId="{564AF83D-55C6-4821-9BB6-EA231DF617FA}">
      <dgm:prSet/>
      <dgm:spPr/>
      <dgm:t>
        <a:bodyPr/>
        <a:lstStyle/>
        <a:p>
          <a:endParaRPr lang="en-US"/>
        </a:p>
      </dgm:t>
    </dgm:pt>
    <dgm:pt modelId="{3774F87E-3980-46C6-9FAD-B281DE51C4FC}" type="sibTrans" cxnId="{564AF83D-55C6-4821-9BB6-EA231DF617FA}">
      <dgm:prSet/>
      <dgm:spPr/>
      <dgm:t>
        <a:bodyPr/>
        <a:lstStyle/>
        <a:p>
          <a:endParaRPr lang="en-US"/>
        </a:p>
      </dgm:t>
    </dgm:pt>
    <dgm:pt modelId="{0F3C516E-41AC-4175-81BB-01D6938B1960}">
      <dgm:prSet phldrT="[Text]" custT="1"/>
      <dgm:spPr/>
      <dgm:t>
        <a:bodyPr/>
        <a:lstStyle/>
        <a:p>
          <a:r>
            <a:rPr lang="en-US" sz="2400" dirty="0"/>
            <a:t>Grow in value &amp; Appreciate over time</a:t>
          </a:r>
        </a:p>
      </dgm:t>
    </dgm:pt>
    <dgm:pt modelId="{EB97F8E8-B7C2-43AF-ADC5-D5D976B7419E}" type="parTrans" cxnId="{7CFE1130-27FD-4128-B770-ABA7A62FC52F}">
      <dgm:prSet/>
      <dgm:spPr/>
      <dgm:t>
        <a:bodyPr/>
        <a:lstStyle/>
        <a:p>
          <a:endParaRPr lang="en-US"/>
        </a:p>
      </dgm:t>
    </dgm:pt>
    <dgm:pt modelId="{17523419-049A-42D1-A842-5A077660B0F4}" type="sibTrans" cxnId="{7CFE1130-27FD-4128-B770-ABA7A62FC52F}">
      <dgm:prSet/>
      <dgm:spPr/>
      <dgm:t>
        <a:bodyPr/>
        <a:lstStyle/>
        <a:p>
          <a:endParaRPr lang="en-US"/>
        </a:p>
      </dgm:t>
    </dgm:pt>
    <dgm:pt modelId="{69D039C3-7D65-422E-90E2-2E250C388899}" type="pres">
      <dgm:prSet presAssocID="{76989259-CFAB-42EE-B12E-F60C8615D53C}" presName="composite" presStyleCnt="0">
        <dgm:presLayoutVars>
          <dgm:chMax val="5"/>
          <dgm:dir/>
          <dgm:resizeHandles val="exact"/>
        </dgm:presLayoutVars>
      </dgm:prSet>
      <dgm:spPr/>
    </dgm:pt>
    <dgm:pt modelId="{E45568A4-32DB-42B8-AE70-ED4A2A79E0CA}" type="pres">
      <dgm:prSet presAssocID="{565BAA79-69D3-4199-AB3E-94808FBD5A5F}" presName="circle1" presStyleLbl="lnNode1" presStyleIdx="0" presStyleCnt="5"/>
      <dgm:spPr/>
    </dgm:pt>
    <dgm:pt modelId="{6D9AFBF8-4526-4867-B25D-A7CBA905FFB2}" type="pres">
      <dgm:prSet presAssocID="{565BAA79-69D3-4199-AB3E-94808FBD5A5F}" presName="text1" presStyleLbl="revTx" presStyleIdx="0" presStyleCnt="5" custScaleX="171915" custLinFactNeighborY="19704">
        <dgm:presLayoutVars>
          <dgm:bulletEnabled val="1"/>
        </dgm:presLayoutVars>
      </dgm:prSet>
      <dgm:spPr/>
    </dgm:pt>
    <dgm:pt modelId="{891571AF-9413-4E4D-8F7B-6956E04BE54E}" type="pres">
      <dgm:prSet presAssocID="{565BAA79-69D3-4199-AB3E-94808FBD5A5F}" presName="line1" presStyleLbl="callout" presStyleIdx="0" presStyleCnt="10"/>
      <dgm:spPr/>
    </dgm:pt>
    <dgm:pt modelId="{F2F5D848-73D5-4FC1-9C0D-2CA2EAC4E3AE}" type="pres">
      <dgm:prSet presAssocID="{565BAA79-69D3-4199-AB3E-94808FBD5A5F}" presName="d1" presStyleLbl="callout" presStyleIdx="1" presStyleCnt="10"/>
      <dgm:spPr/>
    </dgm:pt>
    <dgm:pt modelId="{04989963-278E-4A8D-A1C3-DEBE1210F3A5}" type="pres">
      <dgm:prSet presAssocID="{F2CC0E0D-ABD4-45FA-9340-B86B76BBD1C0}" presName="circle2" presStyleLbl="lnNode1" presStyleIdx="1" presStyleCnt="5"/>
      <dgm:spPr/>
    </dgm:pt>
    <dgm:pt modelId="{5D28F094-3EC7-4F1B-A21D-AA51E61F7F08}" type="pres">
      <dgm:prSet presAssocID="{F2CC0E0D-ABD4-45FA-9340-B86B76BBD1C0}" presName="text2" presStyleLbl="revTx" presStyleIdx="1" presStyleCnt="5" custScaleX="171915" custLinFactNeighborY="26631">
        <dgm:presLayoutVars>
          <dgm:bulletEnabled val="1"/>
        </dgm:presLayoutVars>
      </dgm:prSet>
      <dgm:spPr/>
    </dgm:pt>
    <dgm:pt modelId="{E3A77D94-71F8-40C4-A83E-2A92CAC1CB11}" type="pres">
      <dgm:prSet presAssocID="{F2CC0E0D-ABD4-45FA-9340-B86B76BBD1C0}" presName="line2" presStyleLbl="callout" presStyleIdx="2" presStyleCnt="10"/>
      <dgm:spPr/>
    </dgm:pt>
    <dgm:pt modelId="{FF14C76D-8244-4404-A336-7A78B8A346F3}" type="pres">
      <dgm:prSet presAssocID="{F2CC0E0D-ABD4-45FA-9340-B86B76BBD1C0}" presName="d2" presStyleLbl="callout" presStyleIdx="3" presStyleCnt="10"/>
      <dgm:spPr/>
    </dgm:pt>
    <dgm:pt modelId="{7A442A5F-0B25-4E05-8DD7-E8F6E4234E77}" type="pres">
      <dgm:prSet presAssocID="{CA3CC25D-BC9B-44AB-9C04-A389AB0C6069}" presName="circle3" presStyleLbl="lnNode1" presStyleIdx="2" presStyleCnt="5"/>
      <dgm:spPr/>
    </dgm:pt>
    <dgm:pt modelId="{1D78120A-E8C9-4563-AF06-A74EEDDBFFC1}" type="pres">
      <dgm:prSet presAssocID="{CA3CC25D-BC9B-44AB-9C04-A389AB0C6069}" presName="text3" presStyleLbl="revTx" presStyleIdx="2" presStyleCnt="5" custScaleX="171915" custLinFactNeighborY="33558">
        <dgm:presLayoutVars>
          <dgm:bulletEnabled val="1"/>
        </dgm:presLayoutVars>
      </dgm:prSet>
      <dgm:spPr/>
    </dgm:pt>
    <dgm:pt modelId="{A922AE4E-2F10-4D05-8F85-5A2C13E0BC8F}" type="pres">
      <dgm:prSet presAssocID="{CA3CC25D-BC9B-44AB-9C04-A389AB0C6069}" presName="line3" presStyleLbl="callout" presStyleIdx="4" presStyleCnt="10"/>
      <dgm:spPr/>
    </dgm:pt>
    <dgm:pt modelId="{2E5D76D1-2009-4199-9550-04319498F634}" type="pres">
      <dgm:prSet presAssocID="{CA3CC25D-BC9B-44AB-9C04-A389AB0C6069}" presName="d3" presStyleLbl="callout" presStyleIdx="5" presStyleCnt="10"/>
      <dgm:spPr/>
    </dgm:pt>
    <dgm:pt modelId="{5CBCACF0-1727-421C-B729-DEBC2B30CC62}" type="pres">
      <dgm:prSet presAssocID="{0F3C516E-41AC-4175-81BB-01D6938B1960}" presName="circle4" presStyleLbl="lnNode1" presStyleIdx="3" presStyleCnt="5"/>
      <dgm:spPr/>
    </dgm:pt>
    <dgm:pt modelId="{C2723C52-7F5D-4975-80DB-B6252E191CE5}" type="pres">
      <dgm:prSet presAssocID="{0F3C516E-41AC-4175-81BB-01D6938B1960}" presName="text4" presStyleLbl="revTx" presStyleIdx="3" presStyleCnt="5" custScaleX="171915" custLinFactNeighborY="67788">
        <dgm:presLayoutVars>
          <dgm:bulletEnabled val="1"/>
        </dgm:presLayoutVars>
      </dgm:prSet>
      <dgm:spPr/>
    </dgm:pt>
    <dgm:pt modelId="{18D7EDA0-F233-4C52-B8F7-020771EB3041}" type="pres">
      <dgm:prSet presAssocID="{0F3C516E-41AC-4175-81BB-01D6938B1960}" presName="line4" presStyleLbl="callout" presStyleIdx="6" presStyleCnt="10"/>
      <dgm:spPr/>
    </dgm:pt>
    <dgm:pt modelId="{8F45C5B7-78BE-425C-B3C7-1053647CAD0D}" type="pres">
      <dgm:prSet presAssocID="{0F3C516E-41AC-4175-81BB-01D6938B1960}" presName="d4" presStyleLbl="callout" presStyleIdx="7" presStyleCnt="10"/>
      <dgm:spPr/>
    </dgm:pt>
    <dgm:pt modelId="{474A829B-D0D9-47AF-94A5-0C56B74D9027}" type="pres">
      <dgm:prSet presAssocID="{213EB307-F036-4558-9AB4-4C28CAA6F941}" presName="circle5" presStyleLbl="lnNode1" presStyleIdx="4" presStyleCnt="5" custScaleX="69176" custScaleY="69762"/>
      <dgm:spPr/>
    </dgm:pt>
    <dgm:pt modelId="{107065A6-9C25-41DF-AABD-05588CC9B758}" type="pres">
      <dgm:prSet presAssocID="{213EB307-F036-4558-9AB4-4C28CAA6F941}" presName="text5" presStyleLbl="revTx" presStyleIdx="4" presStyleCnt="5" custScaleX="171915" custLinFactY="11316" custLinFactNeighborX="7159" custLinFactNeighborY="100000">
        <dgm:presLayoutVars>
          <dgm:bulletEnabled val="1"/>
        </dgm:presLayoutVars>
      </dgm:prSet>
      <dgm:spPr/>
    </dgm:pt>
    <dgm:pt modelId="{82EB453B-7437-4AF2-9DF6-EE1771A58A3C}" type="pres">
      <dgm:prSet presAssocID="{213EB307-F036-4558-9AB4-4C28CAA6F941}" presName="line5" presStyleLbl="callout" presStyleIdx="8" presStyleCnt="10"/>
      <dgm:spPr/>
    </dgm:pt>
    <dgm:pt modelId="{98837099-27F2-49DE-B0BC-535577507947}" type="pres">
      <dgm:prSet presAssocID="{213EB307-F036-4558-9AB4-4C28CAA6F941}" presName="d5" presStyleLbl="callout" presStyleIdx="9" presStyleCnt="10"/>
      <dgm:spPr/>
    </dgm:pt>
  </dgm:ptLst>
  <dgm:cxnLst>
    <dgm:cxn modelId="{E45AE02B-4835-4906-A711-D297A6F85AAE}" type="presOf" srcId="{76989259-CFAB-42EE-B12E-F60C8615D53C}" destId="{69D039C3-7D65-422E-90E2-2E250C388899}" srcOrd="0" destOrd="0" presId="urn:microsoft.com/office/officeart/2005/8/layout/target1"/>
    <dgm:cxn modelId="{7CFE1130-27FD-4128-B770-ABA7A62FC52F}" srcId="{76989259-CFAB-42EE-B12E-F60C8615D53C}" destId="{0F3C516E-41AC-4175-81BB-01D6938B1960}" srcOrd="3" destOrd="0" parTransId="{EB97F8E8-B7C2-43AF-ADC5-D5D976B7419E}" sibTransId="{17523419-049A-42D1-A842-5A077660B0F4}"/>
    <dgm:cxn modelId="{7A919433-7D42-4C8B-801D-BFDDB74C1CA5}" srcId="{76989259-CFAB-42EE-B12E-F60C8615D53C}" destId="{F2CC0E0D-ABD4-45FA-9340-B86B76BBD1C0}" srcOrd="1" destOrd="0" parTransId="{F70B4216-BCEA-4909-BE05-93DBD8662C66}" sibTransId="{D4532A70-F3E7-4701-852B-FF17C475BB25}"/>
    <dgm:cxn modelId="{564AF83D-55C6-4821-9BB6-EA231DF617FA}" srcId="{76989259-CFAB-42EE-B12E-F60C8615D53C}" destId="{213EB307-F036-4558-9AB4-4C28CAA6F941}" srcOrd="4" destOrd="0" parTransId="{FFF8A44A-8037-4EAC-A474-26472EFC387D}" sibTransId="{3774F87E-3980-46C6-9FAD-B281DE51C4FC}"/>
    <dgm:cxn modelId="{D2B0716A-B3EE-404F-AA18-883246EEDADA}" type="presOf" srcId="{CA3CC25D-BC9B-44AB-9C04-A389AB0C6069}" destId="{1D78120A-E8C9-4563-AF06-A74EEDDBFFC1}" srcOrd="0" destOrd="0" presId="urn:microsoft.com/office/officeart/2005/8/layout/target1"/>
    <dgm:cxn modelId="{7B13596B-6E31-4197-B93A-13298E8AA0F4}" type="presOf" srcId="{F2CC0E0D-ABD4-45FA-9340-B86B76BBD1C0}" destId="{5D28F094-3EC7-4F1B-A21D-AA51E61F7F08}" srcOrd="0" destOrd="0" presId="urn:microsoft.com/office/officeart/2005/8/layout/target1"/>
    <dgm:cxn modelId="{7B90187B-B159-4D40-BC93-5B6F87A81D35}" srcId="{76989259-CFAB-42EE-B12E-F60C8615D53C}" destId="{565BAA79-69D3-4199-AB3E-94808FBD5A5F}" srcOrd="0" destOrd="0" parTransId="{42563C69-A34C-4DB7-84D7-01ED580BC061}" sibTransId="{58BB5360-AACA-4DFF-AC5E-7565000E53AE}"/>
    <dgm:cxn modelId="{EDAEECA3-8435-436F-AEC6-4CCED6FF00DE}" srcId="{76989259-CFAB-42EE-B12E-F60C8615D53C}" destId="{CA3CC25D-BC9B-44AB-9C04-A389AB0C6069}" srcOrd="2" destOrd="0" parTransId="{B3F53730-DEC4-4060-93D0-57F0C20914D3}" sibTransId="{BBB888C5-5D0F-493C-B8D2-4530BAD91AED}"/>
    <dgm:cxn modelId="{25AE36CB-CDB2-45DB-8FC7-0C30F945210B}" type="presOf" srcId="{565BAA79-69D3-4199-AB3E-94808FBD5A5F}" destId="{6D9AFBF8-4526-4867-B25D-A7CBA905FFB2}" srcOrd="0" destOrd="0" presId="urn:microsoft.com/office/officeart/2005/8/layout/target1"/>
    <dgm:cxn modelId="{4F40E0ED-3D06-4116-8209-4938FD6410F6}" type="presOf" srcId="{213EB307-F036-4558-9AB4-4C28CAA6F941}" destId="{107065A6-9C25-41DF-AABD-05588CC9B758}" srcOrd="0" destOrd="0" presId="urn:microsoft.com/office/officeart/2005/8/layout/target1"/>
    <dgm:cxn modelId="{3608F2F9-1C2D-4699-AA09-21797CE3E763}" type="presOf" srcId="{0F3C516E-41AC-4175-81BB-01D6938B1960}" destId="{C2723C52-7F5D-4975-80DB-B6252E191CE5}" srcOrd="0" destOrd="0" presId="urn:microsoft.com/office/officeart/2005/8/layout/target1"/>
    <dgm:cxn modelId="{25C2B2A2-2697-42A7-90FC-83011075B52F}" type="presParOf" srcId="{69D039C3-7D65-422E-90E2-2E250C388899}" destId="{E45568A4-32DB-42B8-AE70-ED4A2A79E0CA}" srcOrd="0" destOrd="0" presId="urn:microsoft.com/office/officeart/2005/8/layout/target1"/>
    <dgm:cxn modelId="{30635B0B-7677-431B-8150-14162EAAAE34}" type="presParOf" srcId="{69D039C3-7D65-422E-90E2-2E250C388899}" destId="{6D9AFBF8-4526-4867-B25D-A7CBA905FFB2}" srcOrd="1" destOrd="0" presId="urn:microsoft.com/office/officeart/2005/8/layout/target1"/>
    <dgm:cxn modelId="{11717549-456B-422A-8A40-C627BC933868}" type="presParOf" srcId="{69D039C3-7D65-422E-90E2-2E250C388899}" destId="{891571AF-9413-4E4D-8F7B-6956E04BE54E}" srcOrd="2" destOrd="0" presId="urn:microsoft.com/office/officeart/2005/8/layout/target1"/>
    <dgm:cxn modelId="{3EF2FF63-6AB2-4217-BC18-F1C2D68FC9BC}" type="presParOf" srcId="{69D039C3-7D65-422E-90E2-2E250C388899}" destId="{F2F5D848-73D5-4FC1-9C0D-2CA2EAC4E3AE}" srcOrd="3" destOrd="0" presId="urn:microsoft.com/office/officeart/2005/8/layout/target1"/>
    <dgm:cxn modelId="{3CD72CF5-EE7C-4355-B448-A4506BDD9538}" type="presParOf" srcId="{69D039C3-7D65-422E-90E2-2E250C388899}" destId="{04989963-278E-4A8D-A1C3-DEBE1210F3A5}" srcOrd="4" destOrd="0" presId="urn:microsoft.com/office/officeart/2005/8/layout/target1"/>
    <dgm:cxn modelId="{07022C38-B594-40E5-9FE3-16DE2CD3113E}" type="presParOf" srcId="{69D039C3-7D65-422E-90E2-2E250C388899}" destId="{5D28F094-3EC7-4F1B-A21D-AA51E61F7F08}" srcOrd="5" destOrd="0" presId="urn:microsoft.com/office/officeart/2005/8/layout/target1"/>
    <dgm:cxn modelId="{7A6BD976-CE1D-4F42-B7EA-4D083751D6B2}" type="presParOf" srcId="{69D039C3-7D65-422E-90E2-2E250C388899}" destId="{E3A77D94-71F8-40C4-A83E-2A92CAC1CB11}" srcOrd="6" destOrd="0" presId="urn:microsoft.com/office/officeart/2005/8/layout/target1"/>
    <dgm:cxn modelId="{DA57253E-2F42-4FA0-9326-697BDE88E96B}" type="presParOf" srcId="{69D039C3-7D65-422E-90E2-2E250C388899}" destId="{FF14C76D-8244-4404-A336-7A78B8A346F3}" srcOrd="7" destOrd="0" presId="urn:microsoft.com/office/officeart/2005/8/layout/target1"/>
    <dgm:cxn modelId="{2B7263A6-5ABF-4E30-B062-524FA7372E1B}" type="presParOf" srcId="{69D039C3-7D65-422E-90E2-2E250C388899}" destId="{7A442A5F-0B25-4E05-8DD7-E8F6E4234E77}" srcOrd="8" destOrd="0" presId="urn:microsoft.com/office/officeart/2005/8/layout/target1"/>
    <dgm:cxn modelId="{73316F67-0FE4-4CAA-9D89-B290E411571F}" type="presParOf" srcId="{69D039C3-7D65-422E-90E2-2E250C388899}" destId="{1D78120A-E8C9-4563-AF06-A74EEDDBFFC1}" srcOrd="9" destOrd="0" presId="urn:microsoft.com/office/officeart/2005/8/layout/target1"/>
    <dgm:cxn modelId="{5DFF95E4-B003-4FDE-B46D-15C9112855E3}" type="presParOf" srcId="{69D039C3-7D65-422E-90E2-2E250C388899}" destId="{A922AE4E-2F10-4D05-8F85-5A2C13E0BC8F}" srcOrd="10" destOrd="0" presId="urn:microsoft.com/office/officeart/2005/8/layout/target1"/>
    <dgm:cxn modelId="{8CC778E9-926A-4F3E-9AD4-935C0713D68B}" type="presParOf" srcId="{69D039C3-7D65-422E-90E2-2E250C388899}" destId="{2E5D76D1-2009-4199-9550-04319498F634}" srcOrd="11" destOrd="0" presId="urn:microsoft.com/office/officeart/2005/8/layout/target1"/>
    <dgm:cxn modelId="{D87D2BAF-AF94-4A93-BB99-162370D18C34}" type="presParOf" srcId="{69D039C3-7D65-422E-90E2-2E250C388899}" destId="{5CBCACF0-1727-421C-B729-DEBC2B30CC62}" srcOrd="12" destOrd="0" presId="urn:microsoft.com/office/officeart/2005/8/layout/target1"/>
    <dgm:cxn modelId="{0A7FFFC8-8AFB-4593-B2BD-905B58B31A88}" type="presParOf" srcId="{69D039C3-7D65-422E-90E2-2E250C388899}" destId="{C2723C52-7F5D-4975-80DB-B6252E191CE5}" srcOrd="13" destOrd="0" presId="urn:microsoft.com/office/officeart/2005/8/layout/target1"/>
    <dgm:cxn modelId="{7CBC0CFD-CFEB-49D9-B394-D10FDF8F0DCA}" type="presParOf" srcId="{69D039C3-7D65-422E-90E2-2E250C388899}" destId="{18D7EDA0-F233-4C52-B8F7-020771EB3041}" srcOrd="14" destOrd="0" presId="urn:microsoft.com/office/officeart/2005/8/layout/target1"/>
    <dgm:cxn modelId="{D8E5595A-864D-4FC8-BFD3-35A5CEC68271}" type="presParOf" srcId="{69D039C3-7D65-422E-90E2-2E250C388899}" destId="{8F45C5B7-78BE-425C-B3C7-1053647CAD0D}" srcOrd="15" destOrd="0" presId="urn:microsoft.com/office/officeart/2005/8/layout/target1"/>
    <dgm:cxn modelId="{E3806930-1A9A-4B05-97BA-6308879BD31C}" type="presParOf" srcId="{69D039C3-7D65-422E-90E2-2E250C388899}" destId="{474A829B-D0D9-47AF-94A5-0C56B74D9027}" srcOrd="16" destOrd="0" presId="urn:microsoft.com/office/officeart/2005/8/layout/target1"/>
    <dgm:cxn modelId="{A4C9267A-4D80-4521-9B00-5CA71DB3E900}" type="presParOf" srcId="{69D039C3-7D65-422E-90E2-2E250C388899}" destId="{107065A6-9C25-41DF-AABD-05588CC9B758}" srcOrd="17" destOrd="0" presId="urn:microsoft.com/office/officeart/2005/8/layout/target1"/>
    <dgm:cxn modelId="{943B89E4-6014-439E-B258-5755E057D5B9}" type="presParOf" srcId="{69D039C3-7D65-422E-90E2-2E250C388899}" destId="{82EB453B-7437-4AF2-9DF6-EE1771A58A3C}" srcOrd="18" destOrd="0" presId="urn:microsoft.com/office/officeart/2005/8/layout/target1"/>
    <dgm:cxn modelId="{2FE0452F-B83D-403D-A466-66EEAFC2634D}" type="presParOf" srcId="{69D039C3-7D65-422E-90E2-2E250C388899}" destId="{98837099-27F2-49DE-B0BC-535577507947}"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FB7E0-615F-494B-B929-C0C6D0C8882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AC5E9782-E88E-4BA6-A1F2-47C9B9B080A6}">
      <dgm:prSet phldrT="[Text]" custT="1"/>
      <dgm:spPr/>
      <dgm:t>
        <a:bodyPr/>
        <a:lstStyle/>
        <a:p>
          <a:r>
            <a:rPr lang="en-US" sz="2400" dirty="0"/>
            <a:t>Investments that Grow in Value </a:t>
          </a:r>
        </a:p>
        <a:p>
          <a:r>
            <a:rPr lang="en-US" sz="2400" dirty="0"/>
            <a:t>(With Exceptions)</a:t>
          </a:r>
        </a:p>
      </dgm:t>
    </dgm:pt>
    <dgm:pt modelId="{729B81BE-75F0-431A-83C7-C697624757CF}" type="parTrans" cxnId="{274F1C20-8E9F-4C89-BC92-FB47DBD3DF0C}">
      <dgm:prSet/>
      <dgm:spPr/>
      <dgm:t>
        <a:bodyPr/>
        <a:lstStyle/>
        <a:p>
          <a:endParaRPr lang="en-US"/>
        </a:p>
      </dgm:t>
    </dgm:pt>
    <dgm:pt modelId="{E7F0F85E-3B00-4404-ABC2-5B59C93ADFCB}" type="sibTrans" cxnId="{274F1C20-8E9F-4C89-BC92-FB47DBD3DF0C}">
      <dgm:prSet/>
      <dgm:spPr/>
      <dgm:t>
        <a:bodyPr/>
        <a:lstStyle/>
        <a:p>
          <a:endParaRPr lang="en-US"/>
        </a:p>
      </dgm:t>
    </dgm:pt>
    <dgm:pt modelId="{BC6A55DE-7719-4F75-A40F-B5DB29831F41}">
      <dgm:prSet phldrT="[Text]" custT="1"/>
      <dgm:spPr/>
      <dgm:t>
        <a:bodyPr/>
        <a:lstStyle/>
        <a:p>
          <a:r>
            <a:rPr lang="en-US" sz="2000" dirty="0"/>
            <a:t>Property </a:t>
          </a:r>
        </a:p>
      </dgm:t>
    </dgm:pt>
    <dgm:pt modelId="{4DB2A3E0-699D-48A5-83DA-A68BF568E49F}" type="parTrans" cxnId="{19DE658B-9035-46ED-BBC4-D6BD9FE8A80C}">
      <dgm:prSet/>
      <dgm:spPr/>
      <dgm:t>
        <a:bodyPr/>
        <a:lstStyle/>
        <a:p>
          <a:endParaRPr lang="en-US"/>
        </a:p>
      </dgm:t>
    </dgm:pt>
    <dgm:pt modelId="{9ACE6F0F-C699-4F93-B5FB-F02C1593D2D8}" type="sibTrans" cxnId="{19DE658B-9035-46ED-BBC4-D6BD9FE8A80C}">
      <dgm:prSet/>
      <dgm:spPr/>
      <dgm:t>
        <a:bodyPr/>
        <a:lstStyle/>
        <a:p>
          <a:endParaRPr lang="en-US"/>
        </a:p>
      </dgm:t>
    </dgm:pt>
    <dgm:pt modelId="{3F16F924-185E-4712-9559-5D843D041A2D}">
      <dgm:prSet phldrT="[Text]" custT="1"/>
      <dgm:spPr/>
      <dgm:t>
        <a:bodyPr/>
        <a:lstStyle/>
        <a:p>
          <a:r>
            <a:rPr lang="en-US" sz="2000" dirty="0"/>
            <a:t>Gold</a:t>
          </a:r>
        </a:p>
      </dgm:t>
    </dgm:pt>
    <dgm:pt modelId="{447FA298-998C-4751-A41B-D0D096D0907F}" type="parTrans" cxnId="{FC6880C9-6DF3-46DE-9BC9-BAA530C727A9}">
      <dgm:prSet/>
      <dgm:spPr/>
      <dgm:t>
        <a:bodyPr/>
        <a:lstStyle/>
        <a:p>
          <a:endParaRPr lang="en-US"/>
        </a:p>
      </dgm:t>
    </dgm:pt>
    <dgm:pt modelId="{99F2F28D-A5B1-483E-A3D5-5A70F0316471}" type="sibTrans" cxnId="{FC6880C9-6DF3-46DE-9BC9-BAA530C727A9}">
      <dgm:prSet/>
      <dgm:spPr/>
      <dgm:t>
        <a:bodyPr/>
        <a:lstStyle/>
        <a:p>
          <a:endParaRPr lang="en-US"/>
        </a:p>
      </dgm:t>
    </dgm:pt>
    <dgm:pt modelId="{CCDE6802-2A68-48F5-AAB9-B0C855D2EE74}">
      <dgm:prSet phldrT="[Text]" custT="1"/>
      <dgm:spPr/>
      <dgm:t>
        <a:bodyPr/>
        <a:lstStyle/>
        <a:p>
          <a:r>
            <a:rPr lang="en-US" sz="2000" dirty="0"/>
            <a:t>Art Collection</a:t>
          </a:r>
        </a:p>
      </dgm:t>
    </dgm:pt>
    <dgm:pt modelId="{B7BD520D-9978-4272-830C-87D05B73A16E}" type="parTrans" cxnId="{C30C876A-D9B4-4101-8F00-78B0590820AA}">
      <dgm:prSet/>
      <dgm:spPr/>
      <dgm:t>
        <a:bodyPr/>
        <a:lstStyle/>
        <a:p>
          <a:endParaRPr lang="en-US"/>
        </a:p>
      </dgm:t>
    </dgm:pt>
    <dgm:pt modelId="{9A1CE21E-16C8-4479-891D-BCE713B9F084}" type="sibTrans" cxnId="{C30C876A-D9B4-4101-8F00-78B0590820AA}">
      <dgm:prSet/>
      <dgm:spPr/>
      <dgm:t>
        <a:bodyPr/>
        <a:lstStyle/>
        <a:p>
          <a:endParaRPr lang="en-US"/>
        </a:p>
      </dgm:t>
    </dgm:pt>
    <dgm:pt modelId="{929693E8-5145-45A0-92FA-4FD6FDEBE69D}">
      <dgm:prSet phldrT="[Text]" custT="1"/>
      <dgm:spPr/>
      <dgm:t>
        <a:bodyPr/>
        <a:lstStyle/>
        <a:p>
          <a:r>
            <a:rPr lang="en-US" sz="2000" dirty="0"/>
            <a:t>Equity Shares</a:t>
          </a:r>
        </a:p>
      </dgm:t>
    </dgm:pt>
    <dgm:pt modelId="{19D888F4-76B0-4D9E-9CDE-EC22DB567695}" type="parTrans" cxnId="{7CC35B7E-F6FA-4713-ABEC-496D45180CE9}">
      <dgm:prSet/>
      <dgm:spPr/>
      <dgm:t>
        <a:bodyPr/>
        <a:lstStyle/>
        <a:p>
          <a:endParaRPr lang="en-US"/>
        </a:p>
      </dgm:t>
    </dgm:pt>
    <dgm:pt modelId="{7EECB474-509B-4785-9748-26D2A4DB5CBE}" type="sibTrans" cxnId="{7CC35B7E-F6FA-4713-ABEC-496D45180CE9}">
      <dgm:prSet/>
      <dgm:spPr/>
      <dgm:t>
        <a:bodyPr/>
        <a:lstStyle/>
        <a:p>
          <a:endParaRPr lang="en-US"/>
        </a:p>
      </dgm:t>
    </dgm:pt>
    <dgm:pt modelId="{112FBEC8-2655-4D4F-963E-AF5799E0BED6}">
      <dgm:prSet phldrT="[Text]" custT="1"/>
      <dgm:spPr/>
      <dgm:t>
        <a:bodyPr/>
        <a:lstStyle/>
        <a:p>
          <a:r>
            <a:rPr lang="en-US" sz="2000" dirty="0"/>
            <a:t>Mutual Funds</a:t>
          </a:r>
        </a:p>
      </dgm:t>
    </dgm:pt>
    <dgm:pt modelId="{50AF6B61-D5FE-41D4-8E06-9AFDB0A3945A}" type="parTrans" cxnId="{F82ABE4C-92AE-457A-B583-93E2F1E8DEB3}">
      <dgm:prSet/>
      <dgm:spPr/>
      <dgm:t>
        <a:bodyPr/>
        <a:lstStyle/>
        <a:p>
          <a:endParaRPr lang="en-US"/>
        </a:p>
      </dgm:t>
    </dgm:pt>
    <dgm:pt modelId="{A84A694C-7C5D-4F91-99A3-905E13E1B43A}" type="sibTrans" cxnId="{F82ABE4C-92AE-457A-B583-93E2F1E8DEB3}">
      <dgm:prSet/>
      <dgm:spPr/>
      <dgm:t>
        <a:bodyPr/>
        <a:lstStyle/>
        <a:p>
          <a:endParaRPr lang="en-US"/>
        </a:p>
      </dgm:t>
    </dgm:pt>
    <dgm:pt modelId="{55CA8C8F-E3C5-4BB9-A4BF-98E5F12958E6}">
      <dgm:prSet phldrT="[Text]" custT="1"/>
      <dgm:spPr/>
      <dgm:t>
        <a:bodyPr/>
        <a:lstStyle/>
        <a:p>
          <a:r>
            <a:rPr lang="en-US" sz="2000" dirty="0"/>
            <a:t>NSC/ KVP</a:t>
          </a:r>
        </a:p>
      </dgm:t>
    </dgm:pt>
    <dgm:pt modelId="{0FB237CE-A266-4F37-BC49-5033A3B3D4C4}" type="sibTrans" cxnId="{614C069D-BD30-4A71-89C3-745278D756CD}">
      <dgm:prSet/>
      <dgm:spPr/>
      <dgm:t>
        <a:bodyPr/>
        <a:lstStyle/>
        <a:p>
          <a:endParaRPr lang="en-US"/>
        </a:p>
      </dgm:t>
    </dgm:pt>
    <dgm:pt modelId="{0A0302A6-66D8-405A-888A-A22CDF063CDB}" type="parTrans" cxnId="{614C069D-BD30-4A71-89C3-745278D756CD}">
      <dgm:prSet/>
      <dgm:spPr/>
      <dgm:t>
        <a:bodyPr/>
        <a:lstStyle/>
        <a:p>
          <a:endParaRPr lang="en-US"/>
        </a:p>
      </dgm:t>
    </dgm:pt>
    <dgm:pt modelId="{F232572C-C120-4516-B465-04C1108FB663}">
      <dgm:prSet phldrT="[Text]" custT="1"/>
      <dgm:spPr/>
      <dgm:t>
        <a:bodyPr/>
        <a:lstStyle/>
        <a:p>
          <a:r>
            <a:rPr lang="en-US" sz="2000" dirty="0"/>
            <a:t>Bonds</a:t>
          </a:r>
        </a:p>
      </dgm:t>
    </dgm:pt>
    <dgm:pt modelId="{816848F9-88C1-492E-85D1-BC602D45943E}" type="sibTrans" cxnId="{925E112A-8228-44EA-B21A-B493A1104120}">
      <dgm:prSet/>
      <dgm:spPr/>
      <dgm:t>
        <a:bodyPr/>
        <a:lstStyle/>
        <a:p>
          <a:endParaRPr lang="en-US"/>
        </a:p>
      </dgm:t>
    </dgm:pt>
    <dgm:pt modelId="{77C8538F-349B-40EE-9AF8-A95935EC512C}" type="parTrans" cxnId="{925E112A-8228-44EA-B21A-B493A1104120}">
      <dgm:prSet/>
      <dgm:spPr/>
      <dgm:t>
        <a:bodyPr/>
        <a:lstStyle/>
        <a:p>
          <a:endParaRPr lang="en-US"/>
        </a:p>
      </dgm:t>
    </dgm:pt>
    <dgm:pt modelId="{23B49A9B-20D4-48CA-874B-F92AF00FEDC6}">
      <dgm:prSet phldrT="[Text]" custT="1"/>
      <dgm:spPr/>
      <dgm:t>
        <a:bodyPr/>
        <a:lstStyle/>
        <a:p>
          <a:r>
            <a:rPr lang="en-US" sz="2400" dirty="0"/>
            <a:t>Investments that Generate Income</a:t>
          </a:r>
        </a:p>
        <a:p>
          <a:r>
            <a:rPr lang="en-US" sz="2400" dirty="0"/>
            <a:t>(with exceptions)</a:t>
          </a:r>
        </a:p>
      </dgm:t>
    </dgm:pt>
    <dgm:pt modelId="{F2B68C14-BDDE-4228-99CE-2DB7BB11BFD4}" type="sibTrans" cxnId="{4E8BC4DA-2BC7-4DE6-A94E-BB3D1F793738}">
      <dgm:prSet/>
      <dgm:spPr/>
      <dgm:t>
        <a:bodyPr/>
        <a:lstStyle/>
        <a:p>
          <a:endParaRPr lang="en-US"/>
        </a:p>
      </dgm:t>
    </dgm:pt>
    <dgm:pt modelId="{DE585DFD-150C-41D3-B917-EC362CD9A324}" type="parTrans" cxnId="{4E8BC4DA-2BC7-4DE6-A94E-BB3D1F793738}">
      <dgm:prSet/>
      <dgm:spPr/>
      <dgm:t>
        <a:bodyPr/>
        <a:lstStyle/>
        <a:p>
          <a:endParaRPr lang="en-US"/>
        </a:p>
      </dgm:t>
    </dgm:pt>
    <dgm:pt modelId="{E454AF87-7A3E-4F24-9A62-B434626C7E93}">
      <dgm:prSet phldrT="[Text]" custT="1"/>
      <dgm:spPr/>
      <dgm:t>
        <a:bodyPr/>
        <a:lstStyle/>
        <a:p>
          <a:r>
            <a:rPr lang="en-US" sz="2000" dirty="0"/>
            <a:t>PPF</a:t>
          </a:r>
        </a:p>
      </dgm:t>
    </dgm:pt>
    <dgm:pt modelId="{3F927D49-221D-403C-BCFD-BAF286CDF5DE}" type="parTrans" cxnId="{964B6EC6-83CF-4B04-96E4-3DD4401C2BFC}">
      <dgm:prSet/>
      <dgm:spPr/>
      <dgm:t>
        <a:bodyPr/>
        <a:lstStyle/>
        <a:p>
          <a:endParaRPr lang="en-US"/>
        </a:p>
      </dgm:t>
    </dgm:pt>
    <dgm:pt modelId="{AA115094-4E70-4AFA-B2F8-179D4C6F9596}" type="sibTrans" cxnId="{964B6EC6-83CF-4B04-96E4-3DD4401C2BFC}">
      <dgm:prSet/>
      <dgm:spPr/>
      <dgm:t>
        <a:bodyPr/>
        <a:lstStyle/>
        <a:p>
          <a:endParaRPr lang="en-US"/>
        </a:p>
      </dgm:t>
    </dgm:pt>
    <dgm:pt modelId="{7F08AA83-441D-4963-B2EE-1EF13299EAB3}">
      <dgm:prSet phldrT="[Text]" custT="1"/>
      <dgm:spPr/>
      <dgm:t>
        <a:bodyPr/>
        <a:lstStyle/>
        <a:p>
          <a:r>
            <a:rPr lang="en-US" sz="2000" dirty="0"/>
            <a:t>Bank / Co Deposits</a:t>
          </a:r>
        </a:p>
      </dgm:t>
    </dgm:pt>
    <dgm:pt modelId="{72B048F4-A181-4447-8D76-70F511835EB1}" type="parTrans" cxnId="{7DE4C09E-B78B-4212-914D-A82E1FB3DAF3}">
      <dgm:prSet/>
      <dgm:spPr/>
      <dgm:t>
        <a:bodyPr/>
        <a:lstStyle/>
        <a:p>
          <a:endParaRPr lang="en-US"/>
        </a:p>
      </dgm:t>
    </dgm:pt>
    <dgm:pt modelId="{ED71FA90-6018-4AEB-9016-B93FC3847B7E}" type="sibTrans" cxnId="{7DE4C09E-B78B-4212-914D-A82E1FB3DAF3}">
      <dgm:prSet/>
      <dgm:spPr/>
      <dgm:t>
        <a:bodyPr/>
        <a:lstStyle/>
        <a:p>
          <a:endParaRPr lang="en-US"/>
        </a:p>
      </dgm:t>
    </dgm:pt>
    <dgm:pt modelId="{DBDEBDC2-942D-4904-9C66-876C9BF4F75A}">
      <dgm:prSet phldrT="[Text]" custT="1"/>
      <dgm:spPr/>
      <dgm:t>
        <a:bodyPr/>
        <a:lstStyle/>
        <a:p>
          <a:r>
            <a:rPr lang="en-US" sz="2000" dirty="0"/>
            <a:t>Mutual Funds </a:t>
          </a:r>
        </a:p>
      </dgm:t>
    </dgm:pt>
    <dgm:pt modelId="{AA314179-26FF-4542-B577-6BE4199028B9}" type="parTrans" cxnId="{FAC8C5DE-3CFD-419F-8026-8B6399E56417}">
      <dgm:prSet/>
      <dgm:spPr/>
      <dgm:t>
        <a:bodyPr/>
        <a:lstStyle/>
        <a:p>
          <a:endParaRPr lang="en-US"/>
        </a:p>
      </dgm:t>
    </dgm:pt>
    <dgm:pt modelId="{21CD7F0A-767A-4B7A-8C8E-179EECBC155B}" type="sibTrans" cxnId="{FAC8C5DE-3CFD-419F-8026-8B6399E56417}">
      <dgm:prSet/>
      <dgm:spPr/>
      <dgm:t>
        <a:bodyPr/>
        <a:lstStyle/>
        <a:p>
          <a:endParaRPr lang="en-US"/>
        </a:p>
      </dgm:t>
    </dgm:pt>
    <dgm:pt modelId="{8298BC94-2DA8-4C68-88D4-32DBCA746FC3}" type="pres">
      <dgm:prSet presAssocID="{E27FB7E0-615F-494B-B929-C0C6D0C88828}" presName="diagram" presStyleCnt="0">
        <dgm:presLayoutVars>
          <dgm:chPref val="1"/>
          <dgm:dir/>
          <dgm:animOne val="branch"/>
          <dgm:animLvl val="lvl"/>
          <dgm:resizeHandles/>
        </dgm:presLayoutVars>
      </dgm:prSet>
      <dgm:spPr/>
    </dgm:pt>
    <dgm:pt modelId="{7B9635D6-E668-4C2E-B968-180A0BDD08B4}" type="pres">
      <dgm:prSet presAssocID="{AC5E9782-E88E-4BA6-A1F2-47C9B9B080A6}" presName="root" presStyleCnt="0"/>
      <dgm:spPr/>
    </dgm:pt>
    <dgm:pt modelId="{956FAD47-71E9-4DCB-B4A0-787ECD8BEC9F}" type="pres">
      <dgm:prSet presAssocID="{AC5E9782-E88E-4BA6-A1F2-47C9B9B080A6}" presName="rootComposite" presStyleCnt="0"/>
      <dgm:spPr/>
    </dgm:pt>
    <dgm:pt modelId="{B12E84DB-07B6-408E-8610-E2A8F877413E}" type="pres">
      <dgm:prSet presAssocID="{AC5E9782-E88E-4BA6-A1F2-47C9B9B080A6}" presName="rootText" presStyleLbl="node1" presStyleIdx="0" presStyleCnt="2"/>
      <dgm:spPr/>
    </dgm:pt>
    <dgm:pt modelId="{8B616691-05DD-4E63-8A40-24C7775E8560}" type="pres">
      <dgm:prSet presAssocID="{AC5E9782-E88E-4BA6-A1F2-47C9B9B080A6}" presName="rootConnector" presStyleLbl="node1" presStyleIdx="0" presStyleCnt="2"/>
      <dgm:spPr/>
    </dgm:pt>
    <dgm:pt modelId="{D2198083-13D6-4A9D-B370-29486773257D}" type="pres">
      <dgm:prSet presAssocID="{AC5E9782-E88E-4BA6-A1F2-47C9B9B080A6}" presName="childShape" presStyleCnt="0"/>
      <dgm:spPr/>
    </dgm:pt>
    <dgm:pt modelId="{38AB14C3-8DCA-4A68-A4A3-67CFCD55010A}" type="pres">
      <dgm:prSet presAssocID="{4DB2A3E0-699D-48A5-83DA-A68BF568E49F}" presName="Name13" presStyleLbl="parChTrans1D2" presStyleIdx="0" presStyleCnt="10"/>
      <dgm:spPr/>
    </dgm:pt>
    <dgm:pt modelId="{EF1840AF-4B7E-4974-8ACE-75B3FAD80D8C}" type="pres">
      <dgm:prSet presAssocID="{BC6A55DE-7719-4F75-A40F-B5DB29831F41}" presName="childText" presStyleLbl="bgAcc1" presStyleIdx="0" presStyleCnt="10" custScaleX="69696" custScaleY="33724">
        <dgm:presLayoutVars>
          <dgm:bulletEnabled val="1"/>
        </dgm:presLayoutVars>
      </dgm:prSet>
      <dgm:spPr/>
    </dgm:pt>
    <dgm:pt modelId="{A68860F7-E8CC-420C-93ED-0895DBAAFD82}" type="pres">
      <dgm:prSet presAssocID="{447FA298-998C-4751-A41B-D0D096D0907F}" presName="Name13" presStyleLbl="parChTrans1D2" presStyleIdx="1" presStyleCnt="10"/>
      <dgm:spPr/>
    </dgm:pt>
    <dgm:pt modelId="{B2A707FC-60CC-4B30-8C0F-1997388A6B45}" type="pres">
      <dgm:prSet presAssocID="{3F16F924-185E-4712-9559-5D843D041A2D}" presName="childText" presStyleLbl="bgAcc1" presStyleIdx="1" presStyleCnt="10" custScaleX="69696" custScaleY="33724">
        <dgm:presLayoutVars>
          <dgm:bulletEnabled val="1"/>
        </dgm:presLayoutVars>
      </dgm:prSet>
      <dgm:spPr/>
    </dgm:pt>
    <dgm:pt modelId="{716980FF-F9CF-4C3D-9643-0F0B8DA0C335}" type="pres">
      <dgm:prSet presAssocID="{B7BD520D-9978-4272-830C-87D05B73A16E}" presName="Name13" presStyleLbl="parChTrans1D2" presStyleIdx="2" presStyleCnt="10"/>
      <dgm:spPr/>
    </dgm:pt>
    <dgm:pt modelId="{08AE254A-1CDD-4AAD-B252-6900B38F78CF}" type="pres">
      <dgm:prSet presAssocID="{CCDE6802-2A68-48F5-AAB9-B0C855D2EE74}" presName="childText" presStyleLbl="bgAcc1" presStyleIdx="2" presStyleCnt="10" custScaleX="69696" custScaleY="33724">
        <dgm:presLayoutVars>
          <dgm:bulletEnabled val="1"/>
        </dgm:presLayoutVars>
      </dgm:prSet>
      <dgm:spPr/>
    </dgm:pt>
    <dgm:pt modelId="{93D12244-9526-4C87-BB3E-60C96275197E}" type="pres">
      <dgm:prSet presAssocID="{19D888F4-76B0-4D9E-9CDE-EC22DB567695}" presName="Name13" presStyleLbl="parChTrans1D2" presStyleIdx="3" presStyleCnt="10"/>
      <dgm:spPr/>
    </dgm:pt>
    <dgm:pt modelId="{8503B617-F29B-47B5-BA1C-3D2C065E2C41}" type="pres">
      <dgm:prSet presAssocID="{929693E8-5145-45A0-92FA-4FD6FDEBE69D}" presName="childText" presStyleLbl="bgAcc1" presStyleIdx="3" presStyleCnt="10" custScaleX="69696" custScaleY="33724">
        <dgm:presLayoutVars>
          <dgm:bulletEnabled val="1"/>
        </dgm:presLayoutVars>
      </dgm:prSet>
      <dgm:spPr/>
    </dgm:pt>
    <dgm:pt modelId="{BBCE7DE6-F8A7-472F-A091-DBAD796358AA}" type="pres">
      <dgm:prSet presAssocID="{50AF6B61-D5FE-41D4-8E06-9AFDB0A3945A}" presName="Name13" presStyleLbl="parChTrans1D2" presStyleIdx="4" presStyleCnt="10"/>
      <dgm:spPr/>
    </dgm:pt>
    <dgm:pt modelId="{D52B6C2E-F296-4243-964C-22692CC8886C}" type="pres">
      <dgm:prSet presAssocID="{112FBEC8-2655-4D4F-963E-AF5799E0BED6}" presName="childText" presStyleLbl="bgAcc1" presStyleIdx="4" presStyleCnt="10" custScaleX="69696" custScaleY="33724">
        <dgm:presLayoutVars>
          <dgm:bulletEnabled val="1"/>
        </dgm:presLayoutVars>
      </dgm:prSet>
      <dgm:spPr/>
    </dgm:pt>
    <dgm:pt modelId="{28B9433F-7993-46C3-AEDF-AC978A78B3A8}" type="pres">
      <dgm:prSet presAssocID="{23B49A9B-20D4-48CA-874B-F92AF00FEDC6}" presName="root" presStyleCnt="0"/>
      <dgm:spPr/>
    </dgm:pt>
    <dgm:pt modelId="{451B1ACD-6E34-4C37-B64F-970D592B6AA4}" type="pres">
      <dgm:prSet presAssocID="{23B49A9B-20D4-48CA-874B-F92AF00FEDC6}" presName="rootComposite" presStyleCnt="0"/>
      <dgm:spPr/>
    </dgm:pt>
    <dgm:pt modelId="{BB9C621D-9A0C-4F05-981F-2D06936211B6}" type="pres">
      <dgm:prSet presAssocID="{23B49A9B-20D4-48CA-874B-F92AF00FEDC6}" presName="rootText" presStyleLbl="node1" presStyleIdx="1" presStyleCnt="2"/>
      <dgm:spPr/>
    </dgm:pt>
    <dgm:pt modelId="{39C06D38-8F0F-4B09-B923-4B4F9A462770}" type="pres">
      <dgm:prSet presAssocID="{23B49A9B-20D4-48CA-874B-F92AF00FEDC6}" presName="rootConnector" presStyleLbl="node1" presStyleIdx="1" presStyleCnt="2"/>
      <dgm:spPr/>
    </dgm:pt>
    <dgm:pt modelId="{B94C9737-4C98-485C-8993-D53BA87BE656}" type="pres">
      <dgm:prSet presAssocID="{23B49A9B-20D4-48CA-874B-F92AF00FEDC6}" presName="childShape" presStyleCnt="0"/>
      <dgm:spPr/>
    </dgm:pt>
    <dgm:pt modelId="{448769DD-9ED0-4AB3-B1A7-36948C94F9EE}" type="pres">
      <dgm:prSet presAssocID="{77C8538F-349B-40EE-9AF8-A95935EC512C}" presName="Name13" presStyleLbl="parChTrans1D2" presStyleIdx="5" presStyleCnt="10"/>
      <dgm:spPr/>
    </dgm:pt>
    <dgm:pt modelId="{F3293D6B-C0D5-43A8-9F03-D45BCFBBC6EE}" type="pres">
      <dgm:prSet presAssocID="{F232572C-C120-4516-B465-04C1108FB663}" presName="childText" presStyleLbl="bgAcc1" presStyleIdx="5" presStyleCnt="10" custScaleX="69696" custScaleY="33724">
        <dgm:presLayoutVars>
          <dgm:bulletEnabled val="1"/>
        </dgm:presLayoutVars>
      </dgm:prSet>
      <dgm:spPr/>
    </dgm:pt>
    <dgm:pt modelId="{447EEA0C-7AD2-404A-8B2E-A4C8B09FE210}" type="pres">
      <dgm:prSet presAssocID="{0A0302A6-66D8-405A-888A-A22CDF063CDB}" presName="Name13" presStyleLbl="parChTrans1D2" presStyleIdx="6" presStyleCnt="10"/>
      <dgm:spPr/>
    </dgm:pt>
    <dgm:pt modelId="{6339EF83-7E2A-4B0B-BE4A-4C3C4EE72CF5}" type="pres">
      <dgm:prSet presAssocID="{55CA8C8F-E3C5-4BB9-A4BF-98E5F12958E6}" presName="childText" presStyleLbl="bgAcc1" presStyleIdx="6" presStyleCnt="10" custScaleX="69696" custScaleY="33724">
        <dgm:presLayoutVars>
          <dgm:bulletEnabled val="1"/>
        </dgm:presLayoutVars>
      </dgm:prSet>
      <dgm:spPr/>
    </dgm:pt>
    <dgm:pt modelId="{570D8475-391F-4013-8684-1BA56D5DEE16}" type="pres">
      <dgm:prSet presAssocID="{3F927D49-221D-403C-BCFD-BAF286CDF5DE}" presName="Name13" presStyleLbl="parChTrans1D2" presStyleIdx="7" presStyleCnt="10"/>
      <dgm:spPr/>
    </dgm:pt>
    <dgm:pt modelId="{4255D493-87D0-4766-A9F5-6BCA5C37C359}" type="pres">
      <dgm:prSet presAssocID="{E454AF87-7A3E-4F24-9A62-B434626C7E93}" presName="childText" presStyleLbl="bgAcc1" presStyleIdx="7" presStyleCnt="10" custScaleX="69696" custScaleY="33724">
        <dgm:presLayoutVars>
          <dgm:bulletEnabled val="1"/>
        </dgm:presLayoutVars>
      </dgm:prSet>
      <dgm:spPr/>
    </dgm:pt>
    <dgm:pt modelId="{A6EB22A4-FC04-45B2-B7FA-2A594173A919}" type="pres">
      <dgm:prSet presAssocID="{72B048F4-A181-4447-8D76-70F511835EB1}" presName="Name13" presStyleLbl="parChTrans1D2" presStyleIdx="8" presStyleCnt="10"/>
      <dgm:spPr/>
    </dgm:pt>
    <dgm:pt modelId="{C2D4E1D1-5C5A-421E-A6F5-D63D2417CE20}" type="pres">
      <dgm:prSet presAssocID="{7F08AA83-441D-4963-B2EE-1EF13299EAB3}" presName="childText" presStyleLbl="bgAcc1" presStyleIdx="8" presStyleCnt="10" custScaleX="69696" custScaleY="33724">
        <dgm:presLayoutVars>
          <dgm:bulletEnabled val="1"/>
        </dgm:presLayoutVars>
      </dgm:prSet>
      <dgm:spPr/>
    </dgm:pt>
    <dgm:pt modelId="{DF797C72-1FBA-4DED-857D-E172677BAC4A}" type="pres">
      <dgm:prSet presAssocID="{AA314179-26FF-4542-B577-6BE4199028B9}" presName="Name13" presStyleLbl="parChTrans1D2" presStyleIdx="9" presStyleCnt="10"/>
      <dgm:spPr/>
    </dgm:pt>
    <dgm:pt modelId="{B6424F0D-CCE7-4880-8494-8B2F9C249CA6}" type="pres">
      <dgm:prSet presAssocID="{DBDEBDC2-942D-4904-9C66-876C9BF4F75A}" presName="childText" presStyleLbl="bgAcc1" presStyleIdx="9" presStyleCnt="10" custScaleX="69696" custScaleY="33724">
        <dgm:presLayoutVars>
          <dgm:bulletEnabled val="1"/>
        </dgm:presLayoutVars>
      </dgm:prSet>
      <dgm:spPr/>
    </dgm:pt>
  </dgm:ptLst>
  <dgm:cxnLst>
    <dgm:cxn modelId="{4BC9C913-824B-49E5-88DC-F825132DE2BD}" type="presOf" srcId="{23B49A9B-20D4-48CA-874B-F92AF00FEDC6}" destId="{39C06D38-8F0F-4B09-B923-4B4F9A462770}" srcOrd="1" destOrd="0" presId="urn:microsoft.com/office/officeart/2005/8/layout/hierarchy3"/>
    <dgm:cxn modelId="{274F1C20-8E9F-4C89-BC92-FB47DBD3DF0C}" srcId="{E27FB7E0-615F-494B-B929-C0C6D0C88828}" destId="{AC5E9782-E88E-4BA6-A1F2-47C9B9B080A6}" srcOrd="0" destOrd="0" parTransId="{729B81BE-75F0-431A-83C7-C697624757CF}" sibTransId="{E7F0F85E-3B00-4404-ABC2-5B59C93ADFCB}"/>
    <dgm:cxn modelId="{51655622-3BB5-4BE5-B870-CE34DA793CD0}" type="presOf" srcId="{AC5E9782-E88E-4BA6-A1F2-47C9B9B080A6}" destId="{8B616691-05DD-4E63-8A40-24C7775E8560}" srcOrd="1" destOrd="0" presId="urn:microsoft.com/office/officeart/2005/8/layout/hierarchy3"/>
    <dgm:cxn modelId="{0D1D8C28-F40B-4A99-8688-CD451B708423}" type="presOf" srcId="{B7BD520D-9978-4272-830C-87D05B73A16E}" destId="{716980FF-F9CF-4C3D-9643-0F0B8DA0C335}" srcOrd="0" destOrd="0" presId="urn:microsoft.com/office/officeart/2005/8/layout/hierarchy3"/>
    <dgm:cxn modelId="{925E112A-8228-44EA-B21A-B493A1104120}" srcId="{23B49A9B-20D4-48CA-874B-F92AF00FEDC6}" destId="{F232572C-C120-4516-B465-04C1108FB663}" srcOrd="0" destOrd="0" parTransId="{77C8538F-349B-40EE-9AF8-A95935EC512C}" sibTransId="{816848F9-88C1-492E-85D1-BC602D45943E}"/>
    <dgm:cxn modelId="{1BDD7A3A-5737-4BED-B90C-EB5376629CA4}" type="presOf" srcId="{7F08AA83-441D-4963-B2EE-1EF13299EAB3}" destId="{C2D4E1D1-5C5A-421E-A6F5-D63D2417CE20}" srcOrd="0" destOrd="0" presId="urn:microsoft.com/office/officeart/2005/8/layout/hierarchy3"/>
    <dgm:cxn modelId="{ADDC925C-D7FF-47E9-AA57-8FEC8D99C1C5}" type="presOf" srcId="{19D888F4-76B0-4D9E-9CDE-EC22DB567695}" destId="{93D12244-9526-4C87-BB3E-60C96275197E}" srcOrd="0" destOrd="0" presId="urn:microsoft.com/office/officeart/2005/8/layout/hierarchy3"/>
    <dgm:cxn modelId="{FB848762-186F-4708-B290-FD6A92389CE4}" type="presOf" srcId="{4DB2A3E0-699D-48A5-83DA-A68BF568E49F}" destId="{38AB14C3-8DCA-4A68-A4A3-67CFCD55010A}" srcOrd="0" destOrd="0" presId="urn:microsoft.com/office/officeart/2005/8/layout/hierarchy3"/>
    <dgm:cxn modelId="{74CCD143-71AD-42EC-9440-A0B190FE31CD}" type="presOf" srcId="{0A0302A6-66D8-405A-888A-A22CDF063CDB}" destId="{447EEA0C-7AD2-404A-8B2E-A4C8B09FE210}" srcOrd="0" destOrd="0" presId="urn:microsoft.com/office/officeart/2005/8/layout/hierarchy3"/>
    <dgm:cxn modelId="{D7CD2966-DE4F-4A26-A106-3B70CF2A0F98}" type="presOf" srcId="{72B048F4-A181-4447-8D76-70F511835EB1}" destId="{A6EB22A4-FC04-45B2-B7FA-2A594173A919}" srcOrd="0" destOrd="0" presId="urn:microsoft.com/office/officeart/2005/8/layout/hierarchy3"/>
    <dgm:cxn modelId="{AEEBF246-B081-46BB-AE7D-9E2046D054FA}" type="presOf" srcId="{50AF6B61-D5FE-41D4-8E06-9AFDB0A3945A}" destId="{BBCE7DE6-F8A7-472F-A091-DBAD796358AA}" srcOrd="0" destOrd="0" presId="urn:microsoft.com/office/officeart/2005/8/layout/hierarchy3"/>
    <dgm:cxn modelId="{0317FF67-72B9-4736-B5D8-8DF80948A074}" type="presOf" srcId="{DBDEBDC2-942D-4904-9C66-876C9BF4F75A}" destId="{B6424F0D-CCE7-4880-8494-8B2F9C249CA6}" srcOrd="0" destOrd="0" presId="urn:microsoft.com/office/officeart/2005/8/layout/hierarchy3"/>
    <dgm:cxn modelId="{C30C876A-D9B4-4101-8F00-78B0590820AA}" srcId="{AC5E9782-E88E-4BA6-A1F2-47C9B9B080A6}" destId="{CCDE6802-2A68-48F5-AAB9-B0C855D2EE74}" srcOrd="2" destOrd="0" parTransId="{B7BD520D-9978-4272-830C-87D05B73A16E}" sibTransId="{9A1CE21E-16C8-4479-891D-BCE713B9F084}"/>
    <dgm:cxn modelId="{F82ABE4C-92AE-457A-B583-93E2F1E8DEB3}" srcId="{AC5E9782-E88E-4BA6-A1F2-47C9B9B080A6}" destId="{112FBEC8-2655-4D4F-963E-AF5799E0BED6}" srcOrd="4" destOrd="0" parTransId="{50AF6B61-D5FE-41D4-8E06-9AFDB0A3945A}" sibTransId="{A84A694C-7C5D-4F91-99A3-905E13E1B43A}"/>
    <dgm:cxn modelId="{B3B8FA4C-A016-4D43-84D4-C07FA5B3E573}" type="presOf" srcId="{77C8538F-349B-40EE-9AF8-A95935EC512C}" destId="{448769DD-9ED0-4AB3-B1A7-36948C94F9EE}" srcOrd="0" destOrd="0" presId="urn:microsoft.com/office/officeart/2005/8/layout/hierarchy3"/>
    <dgm:cxn modelId="{EBC3F14E-8989-4993-8C79-C408606EFE32}" type="presOf" srcId="{23B49A9B-20D4-48CA-874B-F92AF00FEDC6}" destId="{BB9C621D-9A0C-4F05-981F-2D06936211B6}" srcOrd="0" destOrd="0" presId="urn:microsoft.com/office/officeart/2005/8/layout/hierarchy3"/>
    <dgm:cxn modelId="{0BD16A53-33B2-42E3-B61A-A30E73AD7825}" type="presOf" srcId="{CCDE6802-2A68-48F5-AAB9-B0C855D2EE74}" destId="{08AE254A-1CDD-4AAD-B252-6900B38F78CF}" srcOrd="0" destOrd="0" presId="urn:microsoft.com/office/officeart/2005/8/layout/hierarchy3"/>
    <dgm:cxn modelId="{7CC35B7E-F6FA-4713-ABEC-496D45180CE9}" srcId="{AC5E9782-E88E-4BA6-A1F2-47C9B9B080A6}" destId="{929693E8-5145-45A0-92FA-4FD6FDEBE69D}" srcOrd="3" destOrd="0" parTransId="{19D888F4-76B0-4D9E-9CDE-EC22DB567695}" sibTransId="{7EECB474-509B-4785-9748-26D2A4DB5CBE}"/>
    <dgm:cxn modelId="{B4701687-6082-4CD9-9A57-55195139B5AB}" type="presOf" srcId="{929693E8-5145-45A0-92FA-4FD6FDEBE69D}" destId="{8503B617-F29B-47B5-BA1C-3D2C065E2C41}" srcOrd="0" destOrd="0" presId="urn:microsoft.com/office/officeart/2005/8/layout/hierarchy3"/>
    <dgm:cxn modelId="{ED668C88-FE44-4D3F-9D11-A8F42F42BC2C}" type="presOf" srcId="{AC5E9782-E88E-4BA6-A1F2-47C9B9B080A6}" destId="{B12E84DB-07B6-408E-8610-E2A8F877413E}" srcOrd="0" destOrd="0" presId="urn:microsoft.com/office/officeart/2005/8/layout/hierarchy3"/>
    <dgm:cxn modelId="{19DE658B-9035-46ED-BBC4-D6BD9FE8A80C}" srcId="{AC5E9782-E88E-4BA6-A1F2-47C9B9B080A6}" destId="{BC6A55DE-7719-4F75-A40F-B5DB29831F41}" srcOrd="0" destOrd="0" parTransId="{4DB2A3E0-699D-48A5-83DA-A68BF568E49F}" sibTransId="{9ACE6F0F-C699-4F93-B5FB-F02C1593D2D8}"/>
    <dgm:cxn modelId="{614C069D-BD30-4A71-89C3-745278D756CD}" srcId="{23B49A9B-20D4-48CA-874B-F92AF00FEDC6}" destId="{55CA8C8F-E3C5-4BB9-A4BF-98E5F12958E6}" srcOrd="1" destOrd="0" parTransId="{0A0302A6-66D8-405A-888A-A22CDF063CDB}" sibTransId="{0FB237CE-A266-4F37-BC49-5033A3B3D4C4}"/>
    <dgm:cxn modelId="{7DE4C09E-B78B-4212-914D-A82E1FB3DAF3}" srcId="{23B49A9B-20D4-48CA-874B-F92AF00FEDC6}" destId="{7F08AA83-441D-4963-B2EE-1EF13299EAB3}" srcOrd="3" destOrd="0" parTransId="{72B048F4-A181-4447-8D76-70F511835EB1}" sibTransId="{ED71FA90-6018-4AEB-9016-B93FC3847B7E}"/>
    <dgm:cxn modelId="{F17CFBA9-040F-4CF8-878D-7718F3874D45}" type="presOf" srcId="{F232572C-C120-4516-B465-04C1108FB663}" destId="{F3293D6B-C0D5-43A8-9F03-D45BCFBBC6EE}" srcOrd="0" destOrd="0" presId="urn:microsoft.com/office/officeart/2005/8/layout/hierarchy3"/>
    <dgm:cxn modelId="{28C360AE-20E2-4B4C-AA15-DFF9D626DF96}" type="presOf" srcId="{E27FB7E0-615F-494B-B929-C0C6D0C88828}" destId="{8298BC94-2DA8-4C68-88D4-32DBCA746FC3}" srcOrd="0" destOrd="0" presId="urn:microsoft.com/office/officeart/2005/8/layout/hierarchy3"/>
    <dgm:cxn modelId="{7DF809BA-F7AB-472B-9770-977D2F12C77E}" type="presOf" srcId="{3F927D49-221D-403C-BCFD-BAF286CDF5DE}" destId="{570D8475-391F-4013-8684-1BA56D5DEE16}" srcOrd="0" destOrd="0" presId="urn:microsoft.com/office/officeart/2005/8/layout/hierarchy3"/>
    <dgm:cxn modelId="{964B6EC6-83CF-4B04-96E4-3DD4401C2BFC}" srcId="{23B49A9B-20D4-48CA-874B-F92AF00FEDC6}" destId="{E454AF87-7A3E-4F24-9A62-B434626C7E93}" srcOrd="2" destOrd="0" parTransId="{3F927D49-221D-403C-BCFD-BAF286CDF5DE}" sibTransId="{AA115094-4E70-4AFA-B2F8-179D4C6F9596}"/>
    <dgm:cxn modelId="{FC6880C9-6DF3-46DE-9BC9-BAA530C727A9}" srcId="{AC5E9782-E88E-4BA6-A1F2-47C9B9B080A6}" destId="{3F16F924-185E-4712-9559-5D843D041A2D}" srcOrd="1" destOrd="0" parTransId="{447FA298-998C-4751-A41B-D0D096D0907F}" sibTransId="{99F2F28D-A5B1-483E-A3D5-5A70F0316471}"/>
    <dgm:cxn modelId="{A5892AD1-6E67-4E25-ADD5-DFBBE54DF691}" type="presOf" srcId="{AA314179-26FF-4542-B577-6BE4199028B9}" destId="{DF797C72-1FBA-4DED-857D-E172677BAC4A}" srcOrd="0" destOrd="0" presId="urn:microsoft.com/office/officeart/2005/8/layout/hierarchy3"/>
    <dgm:cxn modelId="{A79806D4-92DA-4B04-957A-D51C7082FBF7}" type="presOf" srcId="{447FA298-998C-4751-A41B-D0D096D0907F}" destId="{A68860F7-E8CC-420C-93ED-0895DBAAFD82}" srcOrd="0" destOrd="0" presId="urn:microsoft.com/office/officeart/2005/8/layout/hierarchy3"/>
    <dgm:cxn modelId="{4E8BC4DA-2BC7-4DE6-A94E-BB3D1F793738}" srcId="{E27FB7E0-615F-494B-B929-C0C6D0C88828}" destId="{23B49A9B-20D4-48CA-874B-F92AF00FEDC6}" srcOrd="1" destOrd="0" parTransId="{DE585DFD-150C-41D3-B917-EC362CD9A324}" sibTransId="{F2B68C14-BDDE-4228-99CE-2DB7BB11BFD4}"/>
    <dgm:cxn modelId="{FAC8C5DE-3CFD-419F-8026-8B6399E56417}" srcId="{23B49A9B-20D4-48CA-874B-F92AF00FEDC6}" destId="{DBDEBDC2-942D-4904-9C66-876C9BF4F75A}" srcOrd="4" destOrd="0" parTransId="{AA314179-26FF-4542-B577-6BE4199028B9}" sibTransId="{21CD7F0A-767A-4B7A-8C8E-179EECBC155B}"/>
    <dgm:cxn modelId="{2D36A8E2-CD7F-4F7C-A308-087FC5F59925}" type="presOf" srcId="{3F16F924-185E-4712-9559-5D843D041A2D}" destId="{B2A707FC-60CC-4B30-8C0F-1997388A6B45}" srcOrd="0" destOrd="0" presId="urn:microsoft.com/office/officeart/2005/8/layout/hierarchy3"/>
    <dgm:cxn modelId="{40CAEDE9-BDC0-4362-9D00-E8B726D8C630}" type="presOf" srcId="{55CA8C8F-E3C5-4BB9-A4BF-98E5F12958E6}" destId="{6339EF83-7E2A-4B0B-BE4A-4C3C4EE72CF5}" srcOrd="0" destOrd="0" presId="urn:microsoft.com/office/officeart/2005/8/layout/hierarchy3"/>
    <dgm:cxn modelId="{29A9AAEC-4043-4163-82F9-76E48E0C2498}" type="presOf" srcId="{BC6A55DE-7719-4F75-A40F-B5DB29831F41}" destId="{EF1840AF-4B7E-4974-8ACE-75B3FAD80D8C}" srcOrd="0" destOrd="0" presId="urn:microsoft.com/office/officeart/2005/8/layout/hierarchy3"/>
    <dgm:cxn modelId="{8BFEA2F2-6717-4428-8EC0-DDEC2EF278B9}" type="presOf" srcId="{112FBEC8-2655-4D4F-963E-AF5799E0BED6}" destId="{D52B6C2E-F296-4243-964C-22692CC8886C}" srcOrd="0" destOrd="0" presId="urn:microsoft.com/office/officeart/2005/8/layout/hierarchy3"/>
    <dgm:cxn modelId="{4AFF68FE-3BFD-462B-8C5A-34BFC205A6F9}" type="presOf" srcId="{E454AF87-7A3E-4F24-9A62-B434626C7E93}" destId="{4255D493-87D0-4766-A9F5-6BCA5C37C359}" srcOrd="0" destOrd="0" presId="urn:microsoft.com/office/officeart/2005/8/layout/hierarchy3"/>
    <dgm:cxn modelId="{3A23F1F0-0FE3-45BB-97BE-F2A66FD4A574}" type="presParOf" srcId="{8298BC94-2DA8-4C68-88D4-32DBCA746FC3}" destId="{7B9635D6-E668-4C2E-B968-180A0BDD08B4}" srcOrd="0" destOrd="0" presId="urn:microsoft.com/office/officeart/2005/8/layout/hierarchy3"/>
    <dgm:cxn modelId="{A754E189-56ED-49BE-9A40-C36CF4FD8E04}" type="presParOf" srcId="{7B9635D6-E668-4C2E-B968-180A0BDD08B4}" destId="{956FAD47-71E9-4DCB-B4A0-787ECD8BEC9F}" srcOrd="0" destOrd="0" presId="urn:microsoft.com/office/officeart/2005/8/layout/hierarchy3"/>
    <dgm:cxn modelId="{2F7B4800-7BB3-4252-8256-B8694D316798}" type="presParOf" srcId="{956FAD47-71E9-4DCB-B4A0-787ECD8BEC9F}" destId="{B12E84DB-07B6-408E-8610-E2A8F877413E}" srcOrd="0" destOrd="0" presId="urn:microsoft.com/office/officeart/2005/8/layout/hierarchy3"/>
    <dgm:cxn modelId="{CEEE05D6-0A68-43CB-94A2-6F79287C114E}" type="presParOf" srcId="{956FAD47-71E9-4DCB-B4A0-787ECD8BEC9F}" destId="{8B616691-05DD-4E63-8A40-24C7775E8560}" srcOrd="1" destOrd="0" presId="urn:microsoft.com/office/officeart/2005/8/layout/hierarchy3"/>
    <dgm:cxn modelId="{509D0084-1B2A-4D75-AB7E-F2E9E70660F5}" type="presParOf" srcId="{7B9635D6-E668-4C2E-B968-180A0BDD08B4}" destId="{D2198083-13D6-4A9D-B370-29486773257D}" srcOrd="1" destOrd="0" presId="urn:microsoft.com/office/officeart/2005/8/layout/hierarchy3"/>
    <dgm:cxn modelId="{34FA4437-30C1-421A-B374-DA2864B48945}" type="presParOf" srcId="{D2198083-13D6-4A9D-B370-29486773257D}" destId="{38AB14C3-8DCA-4A68-A4A3-67CFCD55010A}" srcOrd="0" destOrd="0" presId="urn:microsoft.com/office/officeart/2005/8/layout/hierarchy3"/>
    <dgm:cxn modelId="{E2851BC7-4242-4227-9992-D1EA3962C74C}" type="presParOf" srcId="{D2198083-13D6-4A9D-B370-29486773257D}" destId="{EF1840AF-4B7E-4974-8ACE-75B3FAD80D8C}" srcOrd="1" destOrd="0" presId="urn:microsoft.com/office/officeart/2005/8/layout/hierarchy3"/>
    <dgm:cxn modelId="{5476A634-FC07-4763-A185-0031D49C4CFF}" type="presParOf" srcId="{D2198083-13D6-4A9D-B370-29486773257D}" destId="{A68860F7-E8CC-420C-93ED-0895DBAAFD82}" srcOrd="2" destOrd="0" presId="urn:microsoft.com/office/officeart/2005/8/layout/hierarchy3"/>
    <dgm:cxn modelId="{D5839C99-B65D-43CE-AAB4-28B418BAE5EF}" type="presParOf" srcId="{D2198083-13D6-4A9D-B370-29486773257D}" destId="{B2A707FC-60CC-4B30-8C0F-1997388A6B45}" srcOrd="3" destOrd="0" presId="urn:microsoft.com/office/officeart/2005/8/layout/hierarchy3"/>
    <dgm:cxn modelId="{100DF684-0B31-48D5-AD37-DBB14C82FFF1}" type="presParOf" srcId="{D2198083-13D6-4A9D-B370-29486773257D}" destId="{716980FF-F9CF-4C3D-9643-0F0B8DA0C335}" srcOrd="4" destOrd="0" presId="urn:microsoft.com/office/officeart/2005/8/layout/hierarchy3"/>
    <dgm:cxn modelId="{81503FAF-55AA-4AD3-8F97-62418D5C747C}" type="presParOf" srcId="{D2198083-13D6-4A9D-B370-29486773257D}" destId="{08AE254A-1CDD-4AAD-B252-6900B38F78CF}" srcOrd="5" destOrd="0" presId="urn:microsoft.com/office/officeart/2005/8/layout/hierarchy3"/>
    <dgm:cxn modelId="{6E2BD724-1FFD-4991-8B0D-1908703D1FE0}" type="presParOf" srcId="{D2198083-13D6-4A9D-B370-29486773257D}" destId="{93D12244-9526-4C87-BB3E-60C96275197E}" srcOrd="6" destOrd="0" presId="urn:microsoft.com/office/officeart/2005/8/layout/hierarchy3"/>
    <dgm:cxn modelId="{5F950C0E-0D4D-4F50-8737-3E4E8511882B}" type="presParOf" srcId="{D2198083-13D6-4A9D-B370-29486773257D}" destId="{8503B617-F29B-47B5-BA1C-3D2C065E2C41}" srcOrd="7" destOrd="0" presId="urn:microsoft.com/office/officeart/2005/8/layout/hierarchy3"/>
    <dgm:cxn modelId="{B2D37474-2D2B-4044-A279-4114D81C3BFB}" type="presParOf" srcId="{D2198083-13D6-4A9D-B370-29486773257D}" destId="{BBCE7DE6-F8A7-472F-A091-DBAD796358AA}" srcOrd="8" destOrd="0" presId="urn:microsoft.com/office/officeart/2005/8/layout/hierarchy3"/>
    <dgm:cxn modelId="{59E71330-5F83-4EA2-81EA-3475249EC149}" type="presParOf" srcId="{D2198083-13D6-4A9D-B370-29486773257D}" destId="{D52B6C2E-F296-4243-964C-22692CC8886C}" srcOrd="9" destOrd="0" presId="urn:microsoft.com/office/officeart/2005/8/layout/hierarchy3"/>
    <dgm:cxn modelId="{DF7BD51F-DDD8-4627-B5A5-5ED0DC76B73F}" type="presParOf" srcId="{8298BC94-2DA8-4C68-88D4-32DBCA746FC3}" destId="{28B9433F-7993-46C3-AEDF-AC978A78B3A8}" srcOrd="1" destOrd="0" presId="urn:microsoft.com/office/officeart/2005/8/layout/hierarchy3"/>
    <dgm:cxn modelId="{70098D57-1AC0-45AA-859A-7986C1240732}" type="presParOf" srcId="{28B9433F-7993-46C3-AEDF-AC978A78B3A8}" destId="{451B1ACD-6E34-4C37-B64F-970D592B6AA4}" srcOrd="0" destOrd="0" presId="urn:microsoft.com/office/officeart/2005/8/layout/hierarchy3"/>
    <dgm:cxn modelId="{C2C2374F-F92F-4CA1-9DE6-09FF082F06D2}" type="presParOf" srcId="{451B1ACD-6E34-4C37-B64F-970D592B6AA4}" destId="{BB9C621D-9A0C-4F05-981F-2D06936211B6}" srcOrd="0" destOrd="0" presId="urn:microsoft.com/office/officeart/2005/8/layout/hierarchy3"/>
    <dgm:cxn modelId="{BF07AC95-FFE3-4178-B382-B58402045B3D}" type="presParOf" srcId="{451B1ACD-6E34-4C37-B64F-970D592B6AA4}" destId="{39C06D38-8F0F-4B09-B923-4B4F9A462770}" srcOrd="1" destOrd="0" presId="urn:microsoft.com/office/officeart/2005/8/layout/hierarchy3"/>
    <dgm:cxn modelId="{DC10A260-A2EB-4352-B07F-839C72880C69}" type="presParOf" srcId="{28B9433F-7993-46C3-AEDF-AC978A78B3A8}" destId="{B94C9737-4C98-485C-8993-D53BA87BE656}" srcOrd="1" destOrd="0" presId="urn:microsoft.com/office/officeart/2005/8/layout/hierarchy3"/>
    <dgm:cxn modelId="{87947902-4378-4CF2-8C6A-C7BC5A8BB0E5}" type="presParOf" srcId="{B94C9737-4C98-485C-8993-D53BA87BE656}" destId="{448769DD-9ED0-4AB3-B1A7-36948C94F9EE}" srcOrd="0" destOrd="0" presId="urn:microsoft.com/office/officeart/2005/8/layout/hierarchy3"/>
    <dgm:cxn modelId="{4395BC20-EDA0-4A2A-B7AA-2C2C9969C5FF}" type="presParOf" srcId="{B94C9737-4C98-485C-8993-D53BA87BE656}" destId="{F3293D6B-C0D5-43A8-9F03-D45BCFBBC6EE}" srcOrd="1" destOrd="0" presId="urn:microsoft.com/office/officeart/2005/8/layout/hierarchy3"/>
    <dgm:cxn modelId="{E8892806-A0EE-4FD9-B4DE-3965F8A2FEB6}" type="presParOf" srcId="{B94C9737-4C98-485C-8993-D53BA87BE656}" destId="{447EEA0C-7AD2-404A-8B2E-A4C8B09FE210}" srcOrd="2" destOrd="0" presId="urn:microsoft.com/office/officeart/2005/8/layout/hierarchy3"/>
    <dgm:cxn modelId="{024BD202-2710-4F15-95A3-CD310AD87DE1}" type="presParOf" srcId="{B94C9737-4C98-485C-8993-D53BA87BE656}" destId="{6339EF83-7E2A-4B0B-BE4A-4C3C4EE72CF5}" srcOrd="3" destOrd="0" presId="urn:microsoft.com/office/officeart/2005/8/layout/hierarchy3"/>
    <dgm:cxn modelId="{D032550B-1E61-49E7-94A1-A6919B21845C}" type="presParOf" srcId="{B94C9737-4C98-485C-8993-D53BA87BE656}" destId="{570D8475-391F-4013-8684-1BA56D5DEE16}" srcOrd="4" destOrd="0" presId="urn:microsoft.com/office/officeart/2005/8/layout/hierarchy3"/>
    <dgm:cxn modelId="{EAE1F434-17FC-41C8-9422-BF37B013E51C}" type="presParOf" srcId="{B94C9737-4C98-485C-8993-D53BA87BE656}" destId="{4255D493-87D0-4766-A9F5-6BCA5C37C359}" srcOrd="5" destOrd="0" presId="urn:microsoft.com/office/officeart/2005/8/layout/hierarchy3"/>
    <dgm:cxn modelId="{A0BF031F-B726-4B4F-A5A7-E511C597C60B}" type="presParOf" srcId="{B94C9737-4C98-485C-8993-D53BA87BE656}" destId="{A6EB22A4-FC04-45B2-B7FA-2A594173A919}" srcOrd="6" destOrd="0" presId="urn:microsoft.com/office/officeart/2005/8/layout/hierarchy3"/>
    <dgm:cxn modelId="{EE8B92D3-63CC-4D4A-8372-82840DD319AD}" type="presParOf" srcId="{B94C9737-4C98-485C-8993-D53BA87BE656}" destId="{C2D4E1D1-5C5A-421E-A6F5-D63D2417CE20}" srcOrd="7" destOrd="0" presId="urn:microsoft.com/office/officeart/2005/8/layout/hierarchy3"/>
    <dgm:cxn modelId="{15DFABE5-EE1F-4904-8466-1DAF237F3131}" type="presParOf" srcId="{B94C9737-4C98-485C-8993-D53BA87BE656}" destId="{DF797C72-1FBA-4DED-857D-E172677BAC4A}" srcOrd="8" destOrd="0" presId="urn:microsoft.com/office/officeart/2005/8/layout/hierarchy3"/>
    <dgm:cxn modelId="{04113C18-706A-460B-A2BA-F6B5BA9D62D7}" type="presParOf" srcId="{B94C9737-4C98-485C-8993-D53BA87BE656}" destId="{B6424F0D-CCE7-4880-8494-8B2F9C249CA6}"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5F7D4-ACE3-4107-BF9C-BFD9E24B68B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43F2B81-58F4-4B4D-8551-67922CE06764}">
      <dgm:prSet phldrT="[Text]"/>
      <dgm:spPr/>
      <dgm:t>
        <a:bodyPr/>
        <a:lstStyle/>
        <a:p>
          <a:r>
            <a:rPr lang="en-US" dirty="0"/>
            <a:t>Managing Risks and Maximizing Returns </a:t>
          </a:r>
        </a:p>
      </dgm:t>
    </dgm:pt>
    <dgm:pt modelId="{A8BB2EB3-8D72-47F0-B8BF-57EB0DA31741}" type="parTrans" cxnId="{EF6253BE-556C-4080-BAE2-A9126C5C7FB0}">
      <dgm:prSet/>
      <dgm:spPr/>
      <dgm:t>
        <a:bodyPr/>
        <a:lstStyle/>
        <a:p>
          <a:endParaRPr lang="en-US"/>
        </a:p>
      </dgm:t>
    </dgm:pt>
    <dgm:pt modelId="{AFCD0053-49B2-47E4-AC60-78CC7CFF5E1F}" type="sibTrans" cxnId="{EF6253BE-556C-4080-BAE2-A9126C5C7FB0}">
      <dgm:prSet/>
      <dgm:spPr/>
      <dgm:t>
        <a:bodyPr/>
        <a:lstStyle/>
        <a:p>
          <a:endParaRPr lang="en-US"/>
        </a:p>
      </dgm:t>
    </dgm:pt>
    <dgm:pt modelId="{8D657098-B9B1-4EA5-AF1C-FE5C1333D927}">
      <dgm:prSet phldrT="[Text]"/>
      <dgm:spPr/>
      <dgm:t>
        <a:bodyPr/>
        <a:lstStyle/>
        <a:p>
          <a:r>
            <a:rPr lang="en-US" dirty="0"/>
            <a:t>Risk &amp; Returns relation is a tradeoff</a:t>
          </a:r>
        </a:p>
      </dgm:t>
    </dgm:pt>
    <dgm:pt modelId="{06ADA886-C6EE-4E57-ADBA-10AF2D27FD0D}" type="parTrans" cxnId="{02769ECE-D891-4F5C-A261-14353ADE1767}">
      <dgm:prSet/>
      <dgm:spPr/>
      <dgm:t>
        <a:bodyPr/>
        <a:lstStyle/>
        <a:p>
          <a:endParaRPr lang="en-US"/>
        </a:p>
      </dgm:t>
    </dgm:pt>
    <dgm:pt modelId="{12D818AD-D21F-476C-A4E8-611C1FFC2401}" type="sibTrans" cxnId="{02769ECE-D891-4F5C-A261-14353ADE1767}">
      <dgm:prSet/>
      <dgm:spPr/>
      <dgm:t>
        <a:bodyPr/>
        <a:lstStyle/>
        <a:p>
          <a:endParaRPr lang="en-US"/>
        </a:p>
      </dgm:t>
    </dgm:pt>
    <dgm:pt modelId="{D8C38716-66FE-4398-9E0B-C5DD9CE66D28}">
      <dgm:prSet phldrT="[Text]"/>
      <dgm:spPr/>
      <dgm:t>
        <a:bodyPr/>
        <a:lstStyle/>
        <a:p>
          <a:r>
            <a:rPr lang="en-US" dirty="0"/>
            <a:t>Diversification helps manage Risks</a:t>
          </a:r>
        </a:p>
      </dgm:t>
    </dgm:pt>
    <dgm:pt modelId="{775D2A67-0CF7-4FBB-A053-B592E88D6E82}" type="parTrans" cxnId="{8D50B948-24D2-4D6D-A709-1828C20D0E16}">
      <dgm:prSet/>
      <dgm:spPr/>
      <dgm:t>
        <a:bodyPr/>
        <a:lstStyle/>
        <a:p>
          <a:endParaRPr lang="en-US"/>
        </a:p>
      </dgm:t>
    </dgm:pt>
    <dgm:pt modelId="{E4496632-FCAA-4902-8D4D-72B5885DE1FA}" type="sibTrans" cxnId="{8D50B948-24D2-4D6D-A709-1828C20D0E16}">
      <dgm:prSet/>
      <dgm:spPr/>
      <dgm:t>
        <a:bodyPr/>
        <a:lstStyle/>
        <a:p>
          <a:endParaRPr lang="en-US"/>
        </a:p>
      </dgm:t>
    </dgm:pt>
    <dgm:pt modelId="{28E47EEA-9A4E-4188-A8C4-3EFD8E1EF5A9}">
      <dgm:prSet phldrT="[Text]" phldr="1"/>
      <dgm:spPr/>
      <dgm:t>
        <a:bodyPr/>
        <a:lstStyle/>
        <a:p>
          <a:endParaRPr lang="en-US"/>
        </a:p>
      </dgm:t>
    </dgm:pt>
    <dgm:pt modelId="{B43C94DB-8485-45DF-96C4-BEA67051DE3B}" type="parTrans" cxnId="{777D4D0C-AFDF-4E0F-A8EC-83C214BB0C15}">
      <dgm:prSet/>
      <dgm:spPr/>
      <dgm:t>
        <a:bodyPr/>
        <a:lstStyle/>
        <a:p>
          <a:endParaRPr lang="en-US"/>
        </a:p>
      </dgm:t>
    </dgm:pt>
    <dgm:pt modelId="{00AF2596-7953-4AC6-8A72-971F3D11BFE1}" type="sibTrans" cxnId="{777D4D0C-AFDF-4E0F-A8EC-83C214BB0C15}">
      <dgm:prSet/>
      <dgm:spPr/>
      <dgm:t>
        <a:bodyPr/>
        <a:lstStyle/>
        <a:p>
          <a:endParaRPr lang="en-US"/>
        </a:p>
      </dgm:t>
    </dgm:pt>
    <dgm:pt modelId="{85042579-C01D-4AE6-B8FA-65CB72C0FEE4}">
      <dgm:prSet phldrT="[Text]" phldr="1"/>
      <dgm:spPr/>
      <dgm:t>
        <a:bodyPr/>
        <a:lstStyle/>
        <a:p>
          <a:endParaRPr lang="en-US"/>
        </a:p>
      </dgm:t>
    </dgm:pt>
    <dgm:pt modelId="{15DA1B96-A9F9-47E8-B4C2-6414523996DF}" type="parTrans" cxnId="{E11E9B15-B279-4298-BB2E-7E636C38C590}">
      <dgm:prSet/>
      <dgm:spPr/>
      <dgm:t>
        <a:bodyPr/>
        <a:lstStyle/>
        <a:p>
          <a:endParaRPr lang="en-US"/>
        </a:p>
      </dgm:t>
    </dgm:pt>
    <dgm:pt modelId="{528F0AC2-6290-4136-B2F5-0F62675E36B5}" type="sibTrans" cxnId="{E11E9B15-B279-4298-BB2E-7E636C38C590}">
      <dgm:prSet/>
      <dgm:spPr/>
      <dgm:t>
        <a:bodyPr/>
        <a:lstStyle/>
        <a:p>
          <a:endParaRPr lang="en-US"/>
        </a:p>
      </dgm:t>
    </dgm:pt>
    <dgm:pt modelId="{9E4F22C4-A3F4-4D2E-AAB1-FAC91BCE970A}">
      <dgm:prSet phldrT="[Text]" phldr="1"/>
      <dgm:spPr/>
      <dgm:t>
        <a:bodyPr/>
        <a:lstStyle/>
        <a:p>
          <a:endParaRPr lang="en-US"/>
        </a:p>
      </dgm:t>
    </dgm:pt>
    <dgm:pt modelId="{AE4C4E20-2380-47C7-96B7-59410AEBA418}" type="parTrans" cxnId="{E14A06DF-F91C-4748-9C9F-A0BD95FF0EB9}">
      <dgm:prSet/>
      <dgm:spPr/>
      <dgm:t>
        <a:bodyPr/>
        <a:lstStyle/>
        <a:p>
          <a:endParaRPr lang="en-US"/>
        </a:p>
      </dgm:t>
    </dgm:pt>
    <dgm:pt modelId="{ACD939F8-AAEB-45FE-9720-F031F0E7A105}" type="sibTrans" cxnId="{E14A06DF-F91C-4748-9C9F-A0BD95FF0EB9}">
      <dgm:prSet/>
      <dgm:spPr/>
      <dgm:t>
        <a:bodyPr/>
        <a:lstStyle/>
        <a:p>
          <a:endParaRPr lang="en-US"/>
        </a:p>
      </dgm:t>
    </dgm:pt>
    <dgm:pt modelId="{3F7BAA12-2A84-4946-9170-E5E748973DFD}">
      <dgm:prSet phldrT="[Text]" phldr="1"/>
      <dgm:spPr/>
      <dgm:t>
        <a:bodyPr/>
        <a:lstStyle/>
        <a:p>
          <a:endParaRPr lang="en-US" dirty="0"/>
        </a:p>
      </dgm:t>
    </dgm:pt>
    <dgm:pt modelId="{C6EE8F44-341D-48F8-B979-23C8DD7640BB}" type="parTrans" cxnId="{0F3BF1CC-9809-4A15-ABD9-AD4B71B9EC7E}">
      <dgm:prSet/>
      <dgm:spPr/>
      <dgm:t>
        <a:bodyPr/>
        <a:lstStyle/>
        <a:p>
          <a:endParaRPr lang="en-US"/>
        </a:p>
      </dgm:t>
    </dgm:pt>
    <dgm:pt modelId="{6C8D4418-F066-4F03-8E90-FA3602243313}" type="sibTrans" cxnId="{0F3BF1CC-9809-4A15-ABD9-AD4B71B9EC7E}">
      <dgm:prSet/>
      <dgm:spPr/>
      <dgm:t>
        <a:bodyPr/>
        <a:lstStyle/>
        <a:p>
          <a:endParaRPr lang="en-US"/>
        </a:p>
      </dgm:t>
    </dgm:pt>
    <dgm:pt modelId="{460634D4-E143-4BC9-954D-9BBC3BDEEE83}">
      <dgm:prSet phldrT="[Text]" phldr="1"/>
      <dgm:spPr/>
      <dgm:t>
        <a:bodyPr/>
        <a:lstStyle/>
        <a:p>
          <a:endParaRPr lang="en-US"/>
        </a:p>
      </dgm:t>
    </dgm:pt>
    <dgm:pt modelId="{8E7E915C-5E5B-43B3-8B68-426E07AA3637}" type="parTrans" cxnId="{AA434A5C-97A1-4608-AF24-DDC059CA924E}">
      <dgm:prSet/>
      <dgm:spPr/>
      <dgm:t>
        <a:bodyPr/>
        <a:lstStyle/>
        <a:p>
          <a:endParaRPr lang="en-US"/>
        </a:p>
      </dgm:t>
    </dgm:pt>
    <dgm:pt modelId="{DF3976B4-F71E-420D-947B-221200DE2781}" type="sibTrans" cxnId="{AA434A5C-97A1-4608-AF24-DDC059CA924E}">
      <dgm:prSet/>
      <dgm:spPr/>
      <dgm:t>
        <a:bodyPr/>
        <a:lstStyle/>
        <a:p>
          <a:endParaRPr lang="en-US"/>
        </a:p>
      </dgm:t>
    </dgm:pt>
    <dgm:pt modelId="{C73BBE28-AC3C-4B6C-8C87-8569506DFF50}">
      <dgm:prSet phldrT="[Text]" phldr="1"/>
      <dgm:spPr/>
      <dgm:t>
        <a:bodyPr/>
        <a:lstStyle/>
        <a:p>
          <a:endParaRPr lang="en-US"/>
        </a:p>
      </dgm:t>
    </dgm:pt>
    <dgm:pt modelId="{01D5394E-3562-4FCD-97A4-B701265D14E9}" type="parTrans" cxnId="{92828E33-9213-4BFB-A505-9F4F7B61D075}">
      <dgm:prSet/>
      <dgm:spPr/>
      <dgm:t>
        <a:bodyPr/>
        <a:lstStyle/>
        <a:p>
          <a:endParaRPr lang="en-US"/>
        </a:p>
      </dgm:t>
    </dgm:pt>
    <dgm:pt modelId="{316298D1-3421-45C3-A729-2D9206101A19}" type="sibTrans" cxnId="{92828E33-9213-4BFB-A505-9F4F7B61D075}">
      <dgm:prSet/>
      <dgm:spPr/>
      <dgm:t>
        <a:bodyPr/>
        <a:lstStyle/>
        <a:p>
          <a:endParaRPr lang="en-US"/>
        </a:p>
      </dgm:t>
    </dgm:pt>
    <dgm:pt modelId="{C739BAB2-75FC-4D6A-A866-F40DD3156D22}">
      <dgm:prSet/>
      <dgm:spPr/>
      <dgm:t>
        <a:bodyPr/>
        <a:lstStyle/>
        <a:p>
          <a:endParaRPr lang="en-US"/>
        </a:p>
      </dgm:t>
    </dgm:pt>
    <dgm:pt modelId="{F99FE96F-33F9-4AE8-838D-72672BB75AD2}" type="parTrans" cxnId="{608F161C-DBA4-422A-8545-08296A213159}">
      <dgm:prSet/>
      <dgm:spPr/>
      <dgm:t>
        <a:bodyPr/>
        <a:lstStyle/>
        <a:p>
          <a:endParaRPr lang="en-US"/>
        </a:p>
      </dgm:t>
    </dgm:pt>
    <dgm:pt modelId="{A86F4E60-9C86-4442-AB7B-56FA466B7297}" type="sibTrans" cxnId="{608F161C-DBA4-422A-8545-08296A213159}">
      <dgm:prSet/>
      <dgm:spPr/>
      <dgm:t>
        <a:bodyPr/>
        <a:lstStyle/>
        <a:p>
          <a:endParaRPr lang="en-US"/>
        </a:p>
      </dgm:t>
    </dgm:pt>
    <dgm:pt modelId="{99C7F85D-D6A2-4969-AF79-6D3713E68296}">
      <dgm:prSet/>
      <dgm:spPr/>
      <dgm:t>
        <a:bodyPr/>
        <a:lstStyle/>
        <a:p>
          <a:r>
            <a:rPr lang="en-US" dirty="0"/>
            <a:t>Risks can not be eliminated; but can be mitigated and minimized </a:t>
          </a:r>
        </a:p>
      </dgm:t>
    </dgm:pt>
    <dgm:pt modelId="{9CCB8D21-E449-4084-8818-D9D7EEA3BCEB}" type="parTrans" cxnId="{99A0F288-FA19-464F-A22A-A5E0BF260BA5}">
      <dgm:prSet/>
      <dgm:spPr/>
    </dgm:pt>
    <dgm:pt modelId="{9BF31372-2662-45D9-BA89-4B39F99C3521}" type="sibTrans" cxnId="{99A0F288-FA19-464F-A22A-A5E0BF260BA5}">
      <dgm:prSet/>
      <dgm:spPr/>
    </dgm:pt>
    <dgm:pt modelId="{0499E9FE-CF35-412B-9849-DB756F285C37}">
      <dgm:prSet/>
      <dgm:spPr/>
      <dgm:t>
        <a:bodyPr/>
        <a:lstStyle/>
        <a:p>
          <a:r>
            <a:rPr lang="en-US" dirty="0"/>
            <a:t>No Such Thing as Risk Free Investments </a:t>
          </a:r>
        </a:p>
      </dgm:t>
    </dgm:pt>
    <dgm:pt modelId="{87A2634D-5D3C-48AC-AFAC-2110D8FD55AA}" type="parTrans" cxnId="{E4626370-41C3-46F3-948A-00BA79513BC2}">
      <dgm:prSet/>
      <dgm:spPr/>
    </dgm:pt>
    <dgm:pt modelId="{07E7E586-DCDA-4E72-B91A-17D0209179A9}" type="sibTrans" cxnId="{E4626370-41C3-46F3-948A-00BA79513BC2}">
      <dgm:prSet/>
      <dgm:spPr/>
    </dgm:pt>
    <dgm:pt modelId="{6D08E8FC-FA9F-4F17-8F4A-EA0228474CD0}" type="pres">
      <dgm:prSet presAssocID="{BAB5F7D4-ACE3-4107-BF9C-BFD9E24B68BA}" presName="cycle" presStyleCnt="0">
        <dgm:presLayoutVars>
          <dgm:chMax val="1"/>
          <dgm:dir/>
          <dgm:animLvl val="ctr"/>
          <dgm:resizeHandles val="exact"/>
        </dgm:presLayoutVars>
      </dgm:prSet>
      <dgm:spPr/>
    </dgm:pt>
    <dgm:pt modelId="{BABE1D04-BB8B-41C1-9C4A-123994681730}" type="pres">
      <dgm:prSet presAssocID="{343F2B81-58F4-4B4D-8551-67922CE06764}" presName="centerShape" presStyleLbl="node0" presStyleIdx="0" presStyleCnt="1"/>
      <dgm:spPr/>
    </dgm:pt>
    <dgm:pt modelId="{14977698-9B8C-4CB4-8DC1-0B3FE7730318}" type="pres">
      <dgm:prSet presAssocID="{87A2634D-5D3C-48AC-AFAC-2110D8FD55AA}" presName="parTrans" presStyleLbl="bgSibTrans2D1" presStyleIdx="0" presStyleCnt="4"/>
      <dgm:spPr/>
    </dgm:pt>
    <dgm:pt modelId="{C5488E12-61DF-46B2-9138-D473AD96AAEA}" type="pres">
      <dgm:prSet presAssocID="{0499E9FE-CF35-412B-9849-DB756F285C37}" presName="node" presStyleLbl="node1" presStyleIdx="0" presStyleCnt="4">
        <dgm:presLayoutVars>
          <dgm:bulletEnabled val="1"/>
        </dgm:presLayoutVars>
      </dgm:prSet>
      <dgm:spPr/>
    </dgm:pt>
    <dgm:pt modelId="{7E10DA74-93CF-4A15-879B-DE05D3A6B35A}" type="pres">
      <dgm:prSet presAssocID="{06ADA886-C6EE-4E57-ADBA-10AF2D27FD0D}" presName="parTrans" presStyleLbl="bgSibTrans2D1" presStyleIdx="1" presStyleCnt="4"/>
      <dgm:spPr/>
    </dgm:pt>
    <dgm:pt modelId="{FE42DD0D-1E8C-4AB8-BA64-9BDAEF3B6C32}" type="pres">
      <dgm:prSet presAssocID="{8D657098-B9B1-4EA5-AF1C-FE5C1333D927}" presName="node" presStyleLbl="node1" presStyleIdx="1" presStyleCnt="4">
        <dgm:presLayoutVars>
          <dgm:bulletEnabled val="1"/>
        </dgm:presLayoutVars>
      </dgm:prSet>
      <dgm:spPr/>
    </dgm:pt>
    <dgm:pt modelId="{24AC0B40-6D29-42D0-82F4-19B620C73FA7}" type="pres">
      <dgm:prSet presAssocID="{9CCB8D21-E449-4084-8818-D9D7EEA3BCEB}" presName="parTrans" presStyleLbl="bgSibTrans2D1" presStyleIdx="2" presStyleCnt="4"/>
      <dgm:spPr/>
    </dgm:pt>
    <dgm:pt modelId="{DD17F901-CC37-4CE8-9E50-BBEECB41EBD2}" type="pres">
      <dgm:prSet presAssocID="{99C7F85D-D6A2-4969-AF79-6D3713E68296}" presName="node" presStyleLbl="node1" presStyleIdx="2" presStyleCnt="4">
        <dgm:presLayoutVars>
          <dgm:bulletEnabled val="1"/>
        </dgm:presLayoutVars>
      </dgm:prSet>
      <dgm:spPr/>
    </dgm:pt>
    <dgm:pt modelId="{86A8C2EC-7EDC-4CDC-9E50-2DDD578FA2B8}" type="pres">
      <dgm:prSet presAssocID="{775D2A67-0CF7-4FBB-A053-B592E88D6E82}" presName="parTrans" presStyleLbl="bgSibTrans2D1" presStyleIdx="3" presStyleCnt="4"/>
      <dgm:spPr/>
    </dgm:pt>
    <dgm:pt modelId="{D55C63D0-6237-4AA3-99B6-F2B789FC12AB}" type="pres">
      <dgm:prSet presAssocID="{D8C38716-66FE-4398-9E0B-C5DD9CE66D28}" presName="node" presStyleLbl="node1" presStyleIdx="3" presStyleCnt="4">
        <dgm:presLayoutVars>
          <dgm:bulletEnabled val="1"/>
        </dgm:presLayoutVars>
      </dgm:prSet>
      <dgm:spPr/>
    </dgm:pt>
  </dgm:ptLst>
  <dgm:cxnLst>
    <dgm:cxn modelId="{777D4D0C-AFDF-4E0F-A8EC-83C214BB0C15}" srcId="{BAB5F7D4-ACE3-4107-BF9C-BFD9E24B68BA}" destId="{28E47EEA-9A4E-4188-A8C4-3EFD8E1EF5A9}" srcOrd="1" destOrd="0" parTransId="{B43C94DB-8485-45DF-96C4-BEA67051DE3B}" sibTransId="{00AF2596-7953-4AC6-8A72-971F3D11BFE1}"/>
    <dgm:cxn modelId="{E11E9B15-B279-4298-BB2E-7E636C38C590}" srcId="{28E47EEA-9A4E-4188-A8C4-3EFD8E1EF5A9}" destId="{85042579-C01D-4AE6-B8FA-65CB72C0FEE4}" srcOrd="0" destOrd="0" parTransId="{15DA1B96-A9F9-47E8-B4C2-6414523996DF}" sibTransId="{528F0AC2-6290-4136-B2F5-0F62675E36B5}"/>
    <dgm:cxn modelId="{608F161C-DBA4-422A-8545-08296A213159}" srcId="{BAB5F7D4-ACE3-4107-BF9C-BFD9E24B68BA}" destId="{C739BAB2-75FC-4D6A-A866-F40DD3156D22}" srcOrd="3" destOrd="0" parTransId="{F99FE96F-33F9-4AE8-838D-72672BB75AD2}" sibTransId="{A86F4E60-9C86-4442-AB7B-56FA466B7297}"/>
    <dgm:cxn modelId="{12859A25-DFEC-4A2F-8F89-6BFCEDD85C28}" type="presOf" srcId="{87A2634D-5D3C-48AC-AFAC-2110D8FD55AA}" destId="{14977698-9B8C-4CB4-8DC1-0B3FE7730318}" srcOrd="0" destOrd="0" presId="urn:microsoft.com/office/officeart/2005/8/layout/radial4"/>
    <dgm:cxn modelId="{92828E33-9213-4BFB-A505-9F4F7B61D075}" srcId="{3F7BAA12-2A84-4946-9170-E5E748973DFD}" destId="{C73BBE28-AC3C-4B6C-8C87-8569506DFF50}" srcOrd="1" destOrd="0" parTransId="{01D5394E-3562-4FCD-97A4-B701265D14E9}" sibTransId="{316298D1-3421-45C3-A729-2D9206101A19}"/>
    <dgm:cxn modelId="{AA434A5C-97A1-4608-AF24-DDC059CA924E}" srcId="{3F7BAA12-2A84-4946-9170-E5E748973DFD}" destId="{460634D4-E143-4BC9-954D-9BBC3BDEEE83}" srcOrd="0" destOrd="0" parTransId="{8E7E915C-5E5B-43B3-8B68-426E07AA3637}" sibTransId="{DF3976B4-F71E-420D-947B-221200DE2781}"/>
    <dgm:cxn modelId="{C2C1DF42-8195-43EB-9CDC-9AB1B5355DC7}" type="presOf" srcId="{BAB5F7D4-ACE3-4107-BF9C-BFD9E24B68BA}" destId="{6D08E8FC-FA9F-4F17-8F4A-EA0228474CD0}" srcOrd="0" destOrd="0" presId="urn:microsoft.com/office/officeart/2005/8/layout/radial4"/>
    <dgm:cxn modelId="{8D50B948-24D2-4D6D-A709-1828C20D0E16}" srcId="{343F2B81-58F4-4B4D-8551-67922CE06764}" destId="{D8C38716-66FE-4398-9E0B-C5DD9CE66D28}" srcOrd="3" destOrd="0" parTransId="{775D2A67-0CF7-4FBB-A053-B592E88D6E82}" sibTransId="{E4496632-FCAA-4902-8D4D-72B5885DE1FA}"/>
    <dgm:cxn modelId="{E4626370-41C3-46F3-948A-00BA79513BC2}" srcId="{343F2B81-58F4-4B4D-8551-67922CE06764}" destId="{0499E9FE-CF35-412B-9849-DB756F285C37}" srcOrd="0" destOrd="0" parTransId="{87A2634D-5D3C-48AC-AFAC-2110D8FD55AA}" sibTransId="{07E7E586-DCDA-4E72-B91A-17D0209179A9}"/>
    <dgm:cxn modelId="{C543E77B-A338-400C-BB4C-E97AF99EE262}" type="presOf" srcId="{775D2A67-0CF7-4FBB-A053-B592E88D6E82}" destId="{86A8C2EC-7EDC-4CDC-9E50-2DDD578FA2B8}" srcOrd="0" destOrd="0" presId="urn:microsoft.com/office/officeart/2005/8/layout/radial4"/>
    <dgm:cxn modelId="{99A0F288-FA19-464F-A22A-A5E0BF260BA5}" srcId="{343F2B81-58F4-4B4D-8551-67922CE06764}" destId="{99C7F85D-D6A2-4969-AF79-6D3713E68296}" srcOrd="2" destOrd="0" parTransId="{9CCB8D21-E449-4084-8818-D9D7EEA3BCEB}" sibTransId="{9BF31372-2662-45D9-BA89-4B39F99C3521}"/>
    <dgm:cxn modelId="{9ED90A8E-9013-4C93-87BF-CF07E9772A7C}" type="presOf" srcId="{D8C38716-66FE-4398-9E0B-C5DD9CE66D28}" destId="{D55C63D0-6237-4AA3-99B6-F2B789FC12AB}" srcOrd="0" destOrd="0" presId="urn:microsoft.com/office/officeart/2005/8/layout/radial4"/>
    <dgm:cxn modelId="{B5CF339D-312D-4F0B-BA57-CD35CFBBD14A}" type="presOf" srcId="{8D657098-B9B1-4EA5-AF1C-FE5C1333D927}" destId="{FE42DD0D-1E8C-4AB8-BA64-9BDAEF3B6C32}" srcOrd="0" destOrd="0" presId="urn:microsoft.com/office/officeart/2005/8/layout/radial4"/>
    <dgm:cxn modelId="{2BC0FAA6-58B3-48BA-98D1-77EC3FE68731}" type="presOf" srcId="{343F2B81-58F4-4B4D-8551-67922CE06764}" destId="{BABE1D04-BB8B-41C1-9C4A-123994681730}" srcOrd="0" destOrd="0" presId="urn:microsoft.com/office/officeart/2005/8/layout/radial4"/>
    <dgm:cxn modelId="{965876B8-9CD2-4F76-9829-5B5AE54CCCA5}" type="presOf" srcId="{9CCB8D21-E449-4084-8818-D9D7EEA3BCEB}" destId="{24AC0B40-6D29-42D0-82F4-19B620C73FA7}" srcOrd="0" destOrd="0" presId="urn:microsoft.com/office/officeart/2005/8/layout/radial4"/>
    <dgm:cxn modelId="{EF6253BE-556C-4080-BAE2-A9126C5C7FB0}" srcId="{BAB5F7D4-ACE3-4107-BF9C-BFD9E24B68BA}" destId="{343F2B81-58F4-4B4D-8551-67922CE06764}" srcOrd="0" destOrd="0" parTransId="{A8BB2EB3-8D72-47F0-B8BF-57EB0DA31741}" sibTransId="{AFCD0053-49B2-47E4-AC60-78CC7CFF5E1F}"/>
    <dgm:cxn modelId="{1FC3EDC3-3D77-41C6-B096-01F7EAD1A9CE}" type="presOf" srcId="{99C7F85D-D6A2-4969-AF79-6D3713E68296}" destId="{DD17F901-CC37-4CE8-9E50-BBEECB41EBD2}" srcOrd="0" destOrd="0" presId="urn:microsoft.com/office/officeart/2005/8/layout/radial4"/>
    <dgm:cxn modelId="{D868FDC4-C092-40AB-9C99-79A6AC349302}" type="presOf" srcId="{0499E9FE-CF35-412B-9849-DB756F285C37}" destId="{C5488E12-61DF-46B2-9138-D473AD96AAEA}" srcOrd="0" destOrd="0" presId="urn:microsoft.com/office/officeart/2005/8/layout/radial4"/>
    <dgm:cxn modelId="{5664C3C8-D436-4F85-B6F1-0F983EFB612C}" type="presOf" srcId="{06ADA886-C6EE-4E57-ADBA-10AF2D27FD0D}" destId="{7E10DA74-93CF-4A15-879B-DE05D3A6B35A}" srcOrd="0" destOrd="0" presId="urn:microsoft.com/office/officeart/2005/8/layout/radial4"/>
    <dgm:cxn modelId="{0F3BF1CC-9809-4A15-ABD9-AD4B71B9EC7E}" srcId="{BAB5F7D4-ACE3-4107-BF9C-BFD9E24B68BA}" destId="{3F7BAA12-2A84-4946-9170-E5E748973DFD}" srcOrd="2" destOrd="0" parTransId="{C6EE8F44-341D-48F8-B979-23C8DD7640BB}" sibTransId="{6C8D4418-F066-4F03-8E90-FA3602243313}"/>
    <dgm:cxn modelId="{02769ECE-D891-4F5C-A261-14353ADE1767}" srcId="{343F2B81-58F4-4B4D-8551-67922CE06764}" destId="{8D657098-B9B1-4EA5-AF1C-FE5C1333D927}" srcOrd="1" destOrd="0" parTransId="{06ADA886-C6EE-4E57-ADBA-10AF2D27FD0D}" sibTransId="{12D818AD-D21F-476C-A4E8-611C1FFC2401}"/>
    <dgm:cxn modelId="{E14A06DF-F91C-4748-9C9F-A0BD95FF0EB9}" srcId="{28E47EEA-9A4E-4188-A8C4-3EFD8E1EF5A9}" destId="{9E4F22C4-A3F4-4D2E-AAB1-FAC91BCE970A}" srcOrd="1" destOrd="0" parTransId="{AE4C4E20-2380-47C7-96B7-59410AEBA418}" sibTransId="{ACD939F8-AAEB-45FE-9720-F031F0E7A105}"/>
    <dgm:cxn modelId="{335B3590-0290-40F5-89A4-5F891A2C1087}" type="presParOf" srcId="{6D08E8FC-FA9F-4F17-8F4A-EA0228474CD0}" destId="{BABE1D04-BB8B-41C1-9C4A-123994681730}" srcOrd="0" destOrd="0" presId="urn:microsoft.com/office/officeart/2005/8/layout/radial4"/>
    <dgm:cxn modelId="{214F6C19-82B5-48CF-86CE-96068E166856}" type="presParOf" srcId="{6D08E8FC-FA9F-4F17-8F4A-EA0228474CD0}" destId="{14977698-9B8C-4CB4-8DC1-0B3FE7730318}" srcOrd="1" destOrd="0" presId="urn:microsoft.com/office/officeart/2005/8/layout/radial4"/>
    <dgm:cxn modelId="{938EA2C5-7A96-4831-9B98-8FE4D681E99F}" type="presParOf" srcId="{6D08E8FC-FA9F-4F17-8F4A-EA0228474CD0}" destId="{C5488E12-61DF-46B2-9138-D473AD96AAEA}" srcOrd="2" destOrd="0" presId="urn:microsoft.com/office/officeart/2005/8/layout/radial4"/>
    <dgm:cxn modelId="{8DBA631C-8E9A-4C15-9F59-88F0BB9B61E2}" type="presParOf" srcId="{6D08E8FC-FA9F-4F17-8F4A-EA0228474CD0}" destId="{7E10DA74-93CF-4A15-879B-DE05D3A6B35A}" srcOrd="3" destOrd="0" presId="urn:microsoft.com/office/officeart/2005/8/layout/radial4"/>
    <dgm:cxn modelId="{1D83F7F0-BD08-48EA-9BC8-E8F18E0C4BB1}" type="presParOf" srcId="{6D08E8FC-FA9F-4F17-8F4A-EA0228474CD0}" destId="{FE42DD0D-1E8C-4AB8-BA64-9BDAEF3B6C32}" srcOrd="4" destOrd="0" presId="urn:microsoft.com/office/officeart/2005/8/layout/radial4"/>
    <dgm:cxn modelId="{7FD956C5-5723-4075-91E2-79549FCDD459}" type="presParOf" srcId="{6D08E8FC-FA9F-4F17-8F4A-EA0228474CD0}" destId="{24AC0B40-6D29-42D0-82F4-19B620C73FA7}" srcOrd="5" destOrd="0" presId="urn:microsoft.com/office/officeart/2005/8/layout/radial4"/>
    <dgm:cxn modelId="{CEA67214-DB65-4A0D-93A8-9CB47A984AC6}" type="presParOf" srcId="{6D08E8FC-FA9F-4F17-8F4A-EA0228474CD0}" destId="{DD17F901-CC37-4CE8-9E50-BBEECB41EBD2}" srcOrd="6" destOrd="0" presId="urn:microsoft.com/office/officeart/2005/8/layout/radial4"/>
    <dgm:cxn modelId="{B802C0C0-113C-4631-AF64-CAAFFFACF2D0}" type="presParOf" srcId="{6D08E8FC-FA9F-4F17-8F4A-EA0228474CD0}" destId="{86A8C2EC-7EDC-4CDC-9E50-2DDD578FA2B8}" srcOrd="7" destOrd="0" presId="urn:microsoft.com/office/officeart/2005/8/layout/radial4"/>
    <dgm:cxn modelId="{43115976-9E0A-4AFC-A78E-3F97B33DD7EA}" type="presParOf" srcId="{6D08E8FC-FA9F-4F17-8F4A-EA0228474CD0}" destId="{D55C63D0-6237-4AA3-99B6-F2B789FC12A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CBC3AB-A647-4E18-B5D5-15DC6925C3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78472A7-FC40-4964-A907-9B3432C210F7}">
      <dgm:prSet phldrT="[Text]"/>
      <dgm:spPr/>
      <dgm:t>
        <a:bodyPr/>
        <a:lstStyle/>
        <a:p>
          <a:r>
            <a:rPr lang="en-US" dirty="0"/>
            <a:t>Early Savers</a:t>
          </a:r>
        </a:p>
      </dgm:t>
    </dgm:pt>
    <dgm:pt modelId="{99E0730E-A65C-403E-93C5-9BCF5168237E}" type="parTrans" cxnId="{CE1711BA-4CB7-4451-8AD1-D4E0A8313BF3}">
      <dgm:prSet/>
      <dgm:spPr/>
      <dgm:t>
        <a:bodyPr/>
        <a:lstStyle/>
        <a:p>
          <a:endParaRPr lang="en-US"/>
        </a:p>
      </dgm:t>
    </dgm:pt>
    <dgm:pt modelId="{2F9DFD05-157B-45FC-823A-37E10DC09F61}" type="sibTrans" cxnId="{CE1711BA-4CB7-4451-8AD1-D4E0A8313BF3}">
      <dgm:prSet/>
      <dgm:spPr/>
      <dgm:t>
        <a:bodyPr/>
        <a:lstStyle/>
        <a:p>
          <a:endParaRPr lang="en-US"/>
        </a:p>
      </dgm:t>
    </dgm:pt>
    <dgm:pt modelId="{FA0288EC-A8AC-47E6-AD97-6318FF7C1941}">
      <dgm:prSet phldrT="[Text]"/>
      <dgm:spPr/>
      <dgm:t>
        <a:bodyPr/>
        <a:lstStyle/>
        <a:p>
          <a:r>
            <a:rPr lang="en-US" dirty="0"/>
            <a:t>Pre Retirement </a:t>
          </a:r>
        </a:p>
      </dgm:t>
    </dgm:pt>
    <dgm:pt modelId="{EC0B80D8-57D3-43A0-A9A5-128E0FB21442}" type="parTrans" cxnId="{EF9179BD-97E2-47BD-B3DC-567653957063}">
      <dgm:prSet/>
      <dgm:spPr/>
      <dgm:t>
        <a:bodyPr/>
        <a:lstStyle/>
        <a:p>
          <a:endParaRPr lang="en-US"/>
        </a:p>
      </dgm:t>
    </dgm:pt>
    <dgm:pt modelId="{3949A0AB-ABED-4F1B-9A19-DA66B00C83A5}" type="sibTrans" cxnId="{EF9179BD-97E2-47BD-B3DC-567653957063}">
      <dgm:prSet/>
      <dgm:spPr/>
      <dgm:t>
        <a:bodyPr/>
        <a:lstStyle/>
        <a:p>
          <a:endParaRPr lang="en-US"/>
        </a:p>
      </dgm:t>
    </dgm:pt>
    <dgm:pt modelId="{C000BFAA-D786-4550-A1D4-BFD786EA8C3C}">
      <dgm:prSet phldrT="[Text]"/>
      <dgm:spPr/>
      <dgm:t>
        <a:bodyPr/>
        <a:lstStyle/>
        <a:p>
          <a:r>
            <a:rPr lang="en-US" dirty="0"/>
            <a:t>Post Retirement </a:t>
          </a:r>
        </a:p>
      </dgm:t>
    </dgm:pt>
    <dgm:pt modelId="{515A297E-512F-4D1C-B540-314F037B429B}" type="parTrans" cxnId="{BBBCC8C7-5491-4B92-A79B-D9CA98737D0F}">
      <dgm:prSet/>
      <dgm:spPr/>
      <dgm:t>
        <a:bodyPr/>
        <a:lstStyle/>
        <a:p>
          <a:endParaRPr lang="en-US"/>
        </a:p>
      </dgm:t>
    </dgm:pt>
    <dgm:pt modelId="{A50F9BB4-7F05-4703-8D1F-98D55C33B68B}" type="sibTrans" cxnId="{BBBCC8C7-5491-4B92-A79B-D9CA98737D0F}">
      <dgm:prSet/>
      <dgm:spPr/>
      <dgm:t>
        <a:bodyPr/>
        <a:lstStyle/>
        <a:p>
          <a:endParaRPr lang="en-US"/>
        </a:p>
      </dgm:t>
    </dgm:pt>
    <dgm:pt modelId="{EAD05451-6D01-458E-B75D-5128E0A40A30}">
      <dgm:prSet phldrT="[Text]"/>
      <dgm:spPr/>
      <dgm:t>
        <a:bodyPr/>
        <a:lstStyle/>
        <a:p>
          <a:r>
            <a:rPr lang="en-US" dirty="0"/>
            <a:t>Mid Life </a:t>
          </a:r>
        </a:p>
      </dgm:t>
    </dgm:pt>
    <dgm:pt modelId="{90F62557-999D-4052-AF6F-7D0DDAA10A97}" type="parTrans" cxnId="{7CEE0AD4-CBFB-4858-B413-6C59080DFD5D}">
      <dgm:prSet/>
      <dgm:spPr/>
      <dgm:t>
        <a:bodyPr/>
        <a:lstStyle/>
        <a:p>
          <a:endParaRPr lang="en-US"/>
        </a:p>
      </dgm:t>
    </dgm:pt>
    <dgm:pt modelId="{C88A4343-FE12-4977-9AC2-3A78E57CB77F}" type="sibTrans" cxnId="{7CEE0AD4-CBFB-4858-B413-6C59080DFD5D}">
      <dgm:prSet/>
      <dgm:spPr/>
      <dgm:t>
        <a:bodyPr/>
        <a:lstStyle/>
        <a:p>
          <a:endParaRPr lang="en-US"/>
        </a:p>
      </dgm:t>
    </dgm:pt>
    <dgm:pt modelId="{DF24FDF4-BE31-4A8F-ABE7-54C65D912A35}" type="pres">
      <dgm:prSet presAssocID="{87CBC3AB-A647-4E18-B5D5-15DC6925C3F3}" presName="linear" presStyleCnt="0">
        <dgm:presLayoutVars>
          <dgm:dir/>
          <dgm:animLvl val="lvl"/>
          <dgm:resizeHandles val="exact"/>
        </dgm:presLayoutVars>
      </dgm:prSet>
      <dgm:spPr/>
    </dgm:pt>
    <dgm:pt modelId="{C10CD6F4-E211-437C-AEE9-EB0794A4B814}" type="pres">
      <dgm:prSet presAssocID="{678472A7-FC40-4964-A907-9B3432C210F7}" presName="parentLin" presStyleCnt="0"/>
      <dgm:spPr/>
    </dgm:pt>
    <dgm:pt modelId="{20ABCC2E-38F6-44D9-8C22-E0AE75D07EE6}" type="pres">
      <dgm:prSet presAssocID="{678472A7-FC40-4964-A907-9B3432C210F7}" presName="parentLeftMargin" presStyleLbl="node1" presStyleIdx="0" presStyleCnt="4"/>
      <dgm:spPr/>
    </dgm:pt>
    <dgm:pt modelId="{8D6B1742-02E3-449B-A028-1B3CCDAF90DC}" type="pres">
      <dgm:prSet presAssocID="{678472A7-FC40-4964-A907-9B3432C210F7}" presName="parentText" presStyleLbl="node1" presStyleIdx="0" presStyleCnt="4">
        <dgm:presLayoutVars>
          <dgm:chMax val="0"/>
          <dgm:bulletEnabled val="1"/>
        </dgm:presLayoutVars>
      </dgm:prSet>
      <dgm:spPr/>
    </dgm:pt>
    <dgm:pt modelId="{5CFBAECE-1523-4574-9F5E-888FB24A4C01}" type="pres">
      <dgm:prSet presAssocID="{678472A7-FC40-4964-A907-9B3432C210F7}" presName="negativeSpace" presStyleCnt="0"/>
      <dgm:spPr/>
    </dgm:pt>
    <dgm:pt modelId="{45AFCFDF-ABC3-48EC-AD3D-7D45B69BAF73}" type="pres">
      <dgm:prSet presAssocID="{678472A7-FC40-4964-A907-9B3432C210F7}" presName="childText" presStyleLbl="conFgAcc1" presStyleIdx="0" presStyleCnt="4">
        <dgm:presLayoutVars>
          <dgm:bulletEnabled val="1"/>
        </dgm:presLayoutVars>
      </dgm:prSet>
      <dgm:spPr/>
    </dgm:pt>
    <dgm:pt modelId="{B0FFEEBC-F83F-4041-9697-F5615B0FE29A}" type="pres">
      <dgm:prSet presAssocID="{2F9DFD05-157B-45FC-823A-37E10DC09F61}" presName="spaceBetweenRectangles" presStyleCnt="0"/>
      <dgm:spPr/>
    </dgm:pt>
    <dgm:pt modelId="{2414BD9E-9CCD-4A11-A6B7-66144B0376E5}" type="pres">
      <dgm:prSet presAssocID="{EAD05451-6D01-458E-B75D-5128E0A40A30}" presName="parentLin" presStyleCnt="0"/>
      <dgm:spPr/>
    </dgm:pt>
    <dgm:pt modelId="{EFEF5B51-9129-498A-9103-094835A8B480}" type="pres">
      <dgm:prSet presAssocID="{EAD05451-6D01-458E-B75D-5128E0A40A30}" presName="parentLeftMargin" presStyleLbl="node1" presStyleIdx="0" presStyleCnt="4"/>
      <dgm:spPr/>
    </dgm:pt>
    <dgm:pt modelId="{94EC7047-4AC7-4A52-A356-7CA2092887E0}" type="pres">
      <dgm:prSet presAssocID="{EAD05451-6D01-458E-B75D-5128E0A40A30}" presName="parentText" presStyleLbl="node1" presStyleIdx="1" presStyleCnt="4">
        <dgm:presLayoutVars>
          <dgm:chMax val="0"/>
          <dgm:bulletEnabled val="1"/>
        </dgm:presLayoutVars>
      </dgm:prSet>
      <dgm:spPr/>
    </dgm:pt>
    <dgm:pt modelId="{6EB5F159-DF8D-409F-BEE9-A0AB9B9782BA}" type="pres">
      <dgm:prSet presAssocID="{EAD05451-6D01-458E-B75D-5128E0A40A30}" presName="negativeSpace" presStyleCnt="0"/>
      <dgm:spPr/>
    </dgm:pt>
    <dgm:pt modelId="{84D5805E-FB06-41C7-A63F-1512B184ED80}" type="pres">
      <dgm:prSet presAssocID="{EAD05451-6D01-458E-B75D-5128E0A40A30}" presName="childText" presStyleLbl="conFgAcc1" presStyleIdx="1" presStyleCnt="4">
        <dgm:presLayoutVars>
          <dgm:bulletEnabled val="1"/>
        </dgm:presLayoutVars>
      </dgm:prSet>
      <dgm:spPr/>
    </dgm:pt>
    <dgm:pt modelId="{F6DBBCD8-E89E-4557-8C94-8F81354B345A}" type="pres">
      <dgm:prSet presAssocID="{C88A4343-FE12-4977-9AC2-3A78E57CB77F}" presName="spaceBetweenRectangles" presStyleCnt="0"/>
      <dgm:spPr/>
    </dgm:pt>
    <dgm:pt modelId="{AF9B4257-23A3-4782-BEEC-61259418D97E}" type="pres">
      <dgm:prSet presAssocID="{FA0288EC-A8AC-47E6-AD97-6318FF7C1941}" presName="parentLin" presStyleCnt="0"/>
      <dgm:spPr/>
    </dgm:pt>
    <dgm:pt modelId="{63542E55-1D85-497F-824B-71E3486C8FC8}" type="pres">
      <dgm:prSet presAssocID="{FA0288EC-A8AC-47E6-AD97-6318FF7C1941}" presName="parentLeftMargin" presStyleLbl="node1" presStyleIdx="1" presStyleCnt="4"/>
      <dgm:spPr/>
    </dgm:pt>
    <dgm:pt modelId="{EF59E6A3-7369-4679-A499-58370FC3EFC6}" type="pres">
      <dgm:prSet presAssocID="{FA0288EC-A8AC-47E6-AD97-6318FF7C1941}" presName="parentText" presStyleLbl="node1" presStyleIdx="2" presStyleCnt="4">
        <dgm:presLayoutVars>
          <dgm:chMax val="0"/>
          <dgm:bulletEnabled val="1"/>
        </dgm:presLayoutVars>
      </dgm:prSet>
      <dgm:spPr/>
    </dgm:pt>
    <dgm:pt modelId="{83CE51E6-1DB5-4EA7-BAF1-C355914AE789}" type="pres">
      <dgm:prSet presAssocID="{FA0288EC-A8AC-47E6-AD97-6318FF7C1941}" presName="negativeSpace" presStyleCnt="0"/>
      <dgm:spPr/>
    </dgm:pt>
    <dgm:pt modelId="{5F312203-F972-4B87-860D-A41E4E03C5EE}" type="pres">
      <dgm:prSet presAssocID="{FA0288EC-A8AC-47E6-AD97-6318FF7C1941}" presName="childText" presStyleLbl="conFgAcc1" presStyleIdx="2" presStyleCnt="4">
        <dgm:presLayoutVars>
          <dgm:bulletEnabled val="1"/>
        </dgm:presLayoutVars>
      </dgm:prSet>
      <dgm:spPr/>
    </dgm:pt>
    <dgm:pt modelId="{4B68729B-A6C0-4EBC-97C0-89B81BE1BBFE}" type="pres">
      <dgm:prSet presAssocID="{3949A0AB-ABED-4F1B-9A19-DA66B00C83A5}" presName="spaceBetweenRectangles" presStyleCnt="0"/>
      <dgm:spPr/>
    </dgm:pt>
    <dgm:pt modelId="{847084BC-FA1D-4C88-A196-29C70BAE16C0}" type="pres">
      <dgm:prSet presAssocID="{C000BFAA-D786-4550-A1D4-BFD786EA8C3C}" presName="parentLin" presStyleCnt="0"/>
      <dgm:spPr/>
    </dgm:pt>
    <dgm:pt modelId="{8EDCF2DA-6B74-4CA3-8019-984FA0410A55}" type="pres">
      <dgm:prSet presAssocID="{C000BFAA-D786-4550-A1D4-BFD786EA8C3C}" presName="parentLeftMargin" presStyleLbl="node1" presStyleIdx="2" presStyleCnt="4"/>
      <dgm:spPr/>
    </dgm:pt>
    <dgm:pt modelId="{D8380756-0261-41A7-B539-0DDE824F5C21}" type="pres">
      <dgm:prSet presAssocID="{C000BFAA-D786-4550-A1D4-BFD786EA8C3C}" presName="parentText" presStyleLbl="node1" presStyleIdx="3" presStyleCnt="4">
        <dgm:presLayoutVars>
          <dgm:chMax val="0"/>
          <dgm:bulletEnabled val="1"/>
        </dgm:presLayoutVars>
      </dgm:prSet>
      <dgm:spPr/>
    </dgm:pt>
    <dgm:pt modelId="{62F1140E-8C47-40FD-9D85-96A439E50213}" type="pres">
      <dgm:prSet presAssocID="{C000BFAA-D786-4550-A1D4-BFD786EA8C3C}" presName="negativeSpace" presStyleCnt="0"/>
      <dgm:spPr/>
    </dgm:pt>
    <dgm:pt modelId="{8DF942BA-678E-4C58-9A52-D1BC95B921AD}" type="pres">
      <dgm:prSet presAssocID="{C000BFAA-D786-4550-A1D4-BFD786EA8C3C}" presName="childText" presStyleLbl="conFgAcc1" presStyleIdx="3" presStyleCnt="4">
        <dgm:presLayoutVars>
          <dgm:bulletEnabled val="1"/>
        </dgm:presLayoutVars>
      </dgm:prSet>
      <dgm:spPr/>
    </dgm:pt>
  </dgm:ptLst>
  <dgm:cxnLst>
    <dgm:cxn modelId="{D9CCA705-394A-4496-B67A-4889FCC7C15C}" type="presOf" srcId="{FA0288EC-A8AC-47E6-AD97-6318FF7C1941}" destId="{63542E55-1D85-497F-824B-71E3486C8FC8}" srcOrd="0" destOrd="0" presId="urn:microsoft.com/office/officeart/2005/8/layout/list1"/>
    <dgm:cxn modelId="{388EFE21-709F-48C0-9AAF-2CA5765243F9}" type="presOf" srcId="{678472A7-FC40-4964-A907-9B3432C210F7}" destId="{20ABCC2E-38F6-44D9-8C22-E0AE75D07EE6}" srcOrd="0" destOrd="0" presId="urn:microsoft.com/office/officeart/2005/8/layout/list1"/>
    <dgm:cxn modelId="{658C3431-75E1-4E8F-9081-6DAF6DFE896F}" type="presOf" srcId="{EAD05451-6D01-458E-B75D-5128E0A40A30}" destId="{94EC7047-4AC7-4A52-A356-7CA2092887E0}" srcOrd="1" destOrd="0" presId="urn:microsoft.com/office/officeart/2005/8/layout/list1"/>
    <dgm:cxn modelId="{16D48568-BFAF-4393-AA1F-C06E74E5BDB3}" type="presOf" srcId="{C000BFAA-D786-4550-A1D4-BFD786EA8C3C}" destId="{8EDCF2DA-6B74-4CA3-8019-984FA0410A55}" srcOrd="0" destOrd="0" presId="urn:microsoft.com/office/officeart/2005/8/layout/list1"/>
    <dgm:cxn modelId="{84BFA976-4C71-4084-A878-11B7E43E05AC}" type="presOf" srcId="{678472A7-FC40-4964-A907-9B3432C210F7}" destId="{8D6B1742-02E3-449B-A028-1B3CCDAF90DC}" srcOrd="1" destOrd="0" presId="urn:microsoft.com/office/officeart/2005/8/layout/list1"/>
    <dgm:cxn modelId="{734057B9-34BE-4658-8B03-ABE4F87821D6}" type="presOf" srcId="{87CBC3AB-A647-4E18-B5D5-15DC6925C3F3}" destId="{DF24FDF4-BE31-4A8F-ABE7-54C65D912A35}" srcOrd="0" destOrd="0" presId="urn:microsoft.com/office/officeart/2005/8/layout/list1"/>
    <dgm:cxn modelId="{CE1711BA-4CB7-4451-8AD1-D4E0A8313BF3}" srcId="{87CBC3AB-A647-4E18-B5D5-15DC6925C3F3}" destId="{678472A7-FC40-4964-A907-9B3432C210F7}" srcOrd="0" destOrd="0" parTransId="{99E0730E-A65C-403E-93C5-9BCF5168237E}" sibTransId="{2F9DFD05-157B-45FC-823A-37E10DC09F61}"/>
    <dgm:cxn modelId="{EF9179BD-97E2-47BD-B3DC-567653957063}" srcId="{87CBC3AB-A647-4E18-B5D5-15DC6925C3F3}" destId="{FA0288EC-A8AC-47E6-AD97-6318FF7C1941}" srcOrd="2" destOrd="0" parTransId="{EC0B80D8-57D3-43A0-A9A5-128E0FB21442}" sibTransId="{3949A0AB-ABED-4F1B-9A19-DA66B00C83A5}"/>
    <dgm:cxn modelId="{BBBCC8C7-5491-4B92-A79B-D9CA98737D0F}" srcId="{87CBC3AB-A647-4E18-B5D5-15DC6925C3F3}" destId="{C000BFAA-D786-4550-A1D4-BFD786EA8C3C}" srcOrd="3" destOrd="0" parTransId="{515A297E-512F-4D1C-B540-314F037B429B}" sibTransId="{A50F9BB4-7F05-4703-8D1F-98D55C33B68B}"/>
    <dgm:cxn modelId="{7CEE0AD4-CBFB-4858-B413-6C59080DFD5D}" srcId="{87CBC3AB-A647-4E18-B5D5-15DC6925C3F3}" destId="{EAD05451-6D01-458E-B75D-5128E0A40A30}" srcOrd="1" destOrd="0" parTransId="{90F62557-999D-4052-AF6F-7D0DDAA10A97}" sibTransId="{C88A4343-FE12-4977-9AC2-3A78E57CB77F}"/>
    <dgm:cxn modelId="{7F8722D7-8D81-47C1-AF8B-35E86DB53DD7}" type="presOf" srcId="{FA0288EC-A8AC-47E6-AD97-6318FF7C1941}" destId="{EF59E6A3-7369-4679-A499-58370FC3EFC6}" srcOrd="1" destOrd="0" presId="urn:microsoft.com/office/officeart/2005/8/layout/list1"/>
    <dgm:cxn modelId="{90E97FDC-10BF-4574-B465-5A1F83FCEE20}" type="presOf" srcId="{C000BFAA-D786-4550-A1D4-BFD786EA8C3C}" destId="{D8380756-0261-41A7-B539-0DDE824F5C21}" srcOrd="1" destOrd="0" presId="urn:microsoft.com/office/officeart/2005/8/layout/list1"/>
    <dgm:cxn modelId="{C153BCF3-ECB0-40EA-B3C1-AEF1B0F25DDC}" type="presOf" srcId="{EAD05451-6D01-458E-B75D-5128E0A40A30}" destId="{EFEF5B51-9129-498A-9103-094835A8B480}" srcOrd="0" destOrd="0" presId="urn:microsoft.com/office/officeart/2005/8/layout/list1"/>
    <dgm:cxn modelId="{0D01E453-2D88-4A15-B9F7-2776F8FC17E1}" type="presParOf" srcId="{DF24FDF4-BE31-4A8F-ABE7-54C65D912A35}" destId="{C10CD6F4-E211-437C-AEE9-EB0794A4B814}" srcOrd="0" destOrd="0" presId="urn:microsoft.com/office/officeart/2005/8/layout/list1"/>
    <dgm:cxn modelId="{68535056-898B-4EC4-B8A5-9FE2F33ADEE7}" type="presParOf" srcId="{C10CD6F4-E211-437C-AEE9-EB0794A4B814}" destId="{20ABCC2E-38F6-44D9-8C22-E0AE75D07EE6}" srcOrd="0" destOrd="0" presId="urn:microsoft.com/office/officeart/2005/8/layout/list1"/>
    <dgm:cxn modelId="{A8CBB33C-509C-4C16-90BB-33502F153C08}" type="presParOf" srcId="{C10CD6F4-E211-437C-AEE9-EB0794A4B814}" destId="{8D6B1742-02E3-449B-A028-1B3CCDAF90DC}" srcOrd="1" destOrd="0" presId="urn:microsoft.com/office/officeart/2005/8/layout/list1"/>
    <dgm:cxn modelId="{E18A0E73-3967-4104-B5B1-AA026178E82E}" type="presParOf" srcId="{DF24FDF4-BE31-4A8F-ABE7-54C65D912A35}" destId="{5CFBAECE-1523-4574-9F5E-888FB24A4C01}" srcOrd="1" destOrd="0" presId="urn:microsoft.com/office/officeart/2005/8/layout/list1"/>
    <dgm:cxn modelId="{22F74C08-35B8-448A-8A63-FAB528BC58A6}" type="presParOf" srcId="{DF24FDF4-BE31-4A8F-ABE7-54C65D912A35}" destId="{45AFCFDF-ABC3-48EC-AD3D-7D45B69BAF73}" srcOrd="2" destOrd="0" presId="urn:microsoft.com/office/officeart/2005/8/layout/list1"/>
    <dgm:cxn modelId="{20F4A8DC-9E8E-40D3-9257-4380751CF860}" type="presParOf" srcId="{DF24FDF4-BE31-4A8F-ABE7-54C65D912A35}" destId="{B0FFEEBC-F83F-4041-9697-F5615B0FE29A}" srcOrd="3" destOrd="0" presId="urn:microsoft.com/office/officeart/2005/8/layout/list1"/>
    <dgm:cxn modelId="{A92623ED-6169-4247-B97A-697D0CB7151A}" type="presParOf" srcId="{DF24FDF4-BE31-4A8F-ABE7-54C65D912A35}" destId="{2414BD9E-9CCD-4A11-A6B7-66144B0376E5}" srcOrd="4" destOrd="0" presId="urn:microsoft.com/office/officeart/2005/8/layout/list1"/>
    <dgm:cxn modelId="{E2725986-B2CF-4308-B5F5-E9C32B7A5911}" type="presParOf" srcId="{2414BD9E-9CCD-4A11-A6B7-66144B0376E5}" destId="{EFEF5B51-9129-498A-9103-094835A8B480}" srcOrd="0" destOrd="0" presId="urn:microsoft.com/office/officeart/2005/8/layout/list1"/>
    <dgm:cxn modelId="{F95E4E10-01A1-4433-A57F-8AE70ED72D6D}" type="presParOf" srcId="{2414BD9E-9CCD-4A11-A6B7-66144B0376E5}" destId="{94EC7047-4AC7-4A52-A356-7CA2092887E0}" srcOrd="1" destOrd="0" presId="urn:microsoft.com/office/officeart/2005/8/layout/list1"/>
    <dgm:cxn modelId="{0785F891-EA00-422D-91AC-C18FB0B3A1C2}" type="presParOf" srcId="{DF24FDF4-BE31-4A8F-ABE7-54C65D912A35}" destId="{6EB5F159-DF8D-409F-BEE9-A0AB9B9782BA}" srcOrd="5" destOrd="0" presId="urn:microsoft.com/office/officeart/2005/8/layout/list1"/>
    <dgm:cxn modelId="{007E45F4-B035-45D9-9854-AD711026B075}" type="presParOf" srcId="{DF24FDF4-BE31-4A8F-ABE7-54C65D912A35}" destId="{84D5805E-FB06-41C7-A63F-1512B184ED80}" srcOrd="6" destOrd="0" presId="urn:microsoft.com/office/officeart/2005/8/layout/list1"/>
    <dgm:cxn modelId="{B00425D9-158E-46FA-A17B-048E72B8E02F}" type="presParOf" srcId="{DF24FDF4-BE31-4A8F-ABE7-54C65D912A35}" destId="{F6DBBCD8-E89E-4557-8C94-8F81354B345A}" srcOrd="7" destOrd="0" presId="urn:microsoft.com/office/officeart/2005/8/layout/list1"/>
    <dgm:cxn modelId="{1B8C60BC-0278-4FC9-8CBE-8258C90AECE2}" type="presParOf" srcId="{DF24FDF4-BE31-4A8F-ABE7-54C65D912A35}" destId="{AF9B4257-23A3-4782-BEEC-61259418D97E}" srcOrd="8" destOrd="0" presId="urn:microsoft.com/office/officeart/2005/8/layout/list1"/>
    <dgm:cxn modelId="{06EA4664-4E96-45D7-BD2F-A25E8D4177D4}" type="presParOf" srcId="{AF9B4257-23A3-4782-BEEC-61259418D97E}" destId="{63542E55-1D85-497F-824B-71E3486C8FC8}" srcOrd="0" destOrd="0" presId="urn:microsoft.com/office/officeart/2005/8/layout/list1"/>
    <dgm:cxn modelId="{9D28A8F9-9F03-44F4-8B8E-3B3EF958CFB8}" type="presParOf" srcId="{AF9B4257-23A3-4782-BEEC-61259418D97E}" destId="{EF59E6A3-7369-4679-A499-58370FC3EFC6}" srcOrd="1" destOrd="0" presId="urn:microsoft.com/office/officeart/2005/8/layout/list1"/>
    <dgm:cxn modelId="{7B3B0E57-DAC3-4089-91BC-3D0FA66DFE60}" type="presParOf" srcId="{DF24FDF4-BE31-4A8F-ABE7-54C65D912A35}" destId="{83CE51E6-1DB5-4EA7-BAF1-C355914AE789}" srcOrd="9" destOrd="0" presId="urn:microsoft.com/office/officeart/2005/8/layout/list1"/>
    <dgm:cxn modelId="{9BC9B026-D28E-427A-804E-309932ADE51B}" type="presParOf" srcId="{DF24FDF4-BE31-4A8F-ABE7-54C65D912A35}" destId="{5F312203-F972-4B87-860D-A41E4E03C5EE}" srcOrd="10" destOrd="0" presId="urn:microsoft.com/office/officeart/2005/8/layout/list1"/>
    <dgm:cxn modelId="{8718466E-F42D-4D1F-B02E-1B0A73C4B20D}" type="presParOf" srcId="{DF24FDF4-BE31-4A8F-ABE7-54C65D912A35}" destId="{4B68729B-A6C0-4EBC-97C0-89B81BE1BBFE}" srcOrd="11" destOrd="0" presId="urn:microsoft.com/office/officeart/2005/8/layout/list1"/>
    <dgm:cxn modelId="{0D9D87C3-DBB2-470F-868A-5E8239A0F821}" type="presParOf" srcId="{DF24FDF4-BE31-4A8F-ABE7-54C65D912A35}" destId="{847084BC-FA1D-4C88-A196-29C70BAE16C0}" srcOrd="12" destOrd="0" presId="urn:microsoft.com/office/officeart/2005/8/layout/list1"/>
    <dgm:cxn modelId="{81CA2A1C-0E6D-4341-A425-2037950A98A8}" type="presParOf" srcId="{847084BC-FA1D-4C88-A196-29C70BAE16C0}" destId="{8EDCF2DA-6B74-4CA3-8019-984FA0410A55}" srcOrd="0" destOrd="0" presId="urn:microsoft.com/office/officeart/2005/8/layout/list1"/>
    <dgm:cxn modelId="{4C743768-AE43-49A7-8D90-96B40E91CCC9}" type="presParOf" srcId="{847084BC-FA1D-4C88-A196-29C70BAE16C0}" destId="{D8380756-0261-41A7-B539-0DDE824F5C21}" srcOrd="1" destOrd="0" presId="urn:microsoft.com/office/officeart/2005/8/layout/list1"/>
    <dgm:cxn modelId="{B13F6A69-917D-42DA-8ED0-F65B083954A3}" type="presParOf" srcId="{DF24FDF4-BE31-4A8F-ABE7-54C65D912A35}" destId="{62F1140E-8C47-40FD-9D85-96A439E50213}" srcOrd="13" destOrd="0" presId="urn:microsoft.com/office/officeart/2005/8/layout/list1"/>
    <dgm:cxn modelId="{1C623E13-0EFF-4C71-8CF5-5651DB5EFFA7}" type="presParOf" srcId="{DF24FDF4-BE31-4A8F-ABE7-54C65D912A35}" destId="{8DF942BA-678E-4C58-9A52-D1BC95B921A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11F43F-88C5-4775-BE53-7F08931405E7}"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US"/>
        </a:p>
      </dgm:t>
    </dgm:pt>
    <dgm:pt modelId="{3FAD3BB6-2121-4EBB-959A-196703D63FBA}">
      <dgm:prSet phldrT="[Text]"/>
      <dgm:spPr/>
      <dgm:t>
        <a:bodyPr/>
        <a:lstStyle/>
        <a:p>
          <a:r>
            <a:rPr lang="en-US" dirty="0"/>
            <a:t>Equity</a:t>
          </a:r>
        </a:p>
      </dgm:t>
    </dgm:pt>
    <dgm:pt modelId="{0C5F5946-B96B-446A-BF1F-CAB72538B49D}" type="parTrans" cxnId="{7668C24F-2A87-4744-9A0F-0DFBA0294F2E}">
      <dgm:prSet/>
      <dgm:spPr/>
      <dgm:t>
        <a:bodyPr/>
        <a:lstStyle/>
        <a:p>
          <a:endParaRPr lang="en-US"/>
        </a:p>
      </dgm:t>
    </dgm:pt>
    <dgm:pt modelId="{9F821EC2-7EBF-4A05-8CA8-3828C5F01AA6}" type="sibTrans" cxnId="{7668C24F-2A87-4744-9A0F-0DFBA0294F2E}">
      <dgm:prSet/>
      <dgm:spPr/>
      <dgm:t>
        <a:bodyPr/>
        <a:lstStyle/>
        <a:p>
          <a:endParaRPr lang="en-US"/>
        </a:p>
      </dgm:t>
    </dgm:pt>
    <dgm:pt modelId="{D896999D-CCB0-4BFF-9A9F-544A2B7956B2}">
      <dgm:prSet phldrT="[Text]"/>
      <dgm:spPr/>
      <dgm:t>
        <a:bodyPr/>
        <a:lstStyle/>
        <a:p>
          <a:r>
            <a:rPr lang="en-US" dirty="0"/>
            <a:t>Debt </a:t>
          </a:r>
        </a:p>
      </dgm:t>
    </dgm:pt>
    <dgm:pt modelId="{66691E8B-EB42-4402-A754-838B8DF84E30}" type="parTrans" cxnId="{400DF0F8-8E6D-4B95-A853-5C1F80B8C175}">
      <dgm:prSet/>
      <dgm:spPr/>
      <dgm:t>
        <a:bodyPr/>
        <a:lstStyle/>
        <a:p>
          <a:endParaRPr lang="en-US"/>
        </a:p>
      </dgm:t>
    </dgm:pt>
    <dgm:pt modelId="{8D71350C-93CD-4A56-94DA-3D7489FC770B}" type="sibTrans" cxnId="{400DF0F8-8E6D-4B95-A853-5C1F80B8C175}">
      <dgm:prSet/>
      <dgm:spPr/>
      <dgm:t>
        <a:bodyPr/>
        <a:lstStyle/>
        <a:p>
          <a:endParaRPr lang="en-US"/>
        </a:p>
      </dgm:t>
    </dgm:pt>
    <dgm:pt modelId="{CC96FA88-A42C-4EB7-AAEE-67E1BD759A24}">
      <dgm:prSet phldrT="[Text]"/>
      <dgm:spPr/>
      <dgm:t>
        <a:bodyPr/>
        <a:lstStyle/>
        <a:p>
          <a:r>
            <a:rPr lang="en-US" dirty="0"/>
            <a:t>Real Estate</a:t>
          </a:r>
        </a:p>
      </dgm:t>
    </dgm:pt>
    <dgm:pt modelId="{F4199088-46AA-4440-9E16-BE411FA39C66}" type="parTrans" cxnId="{DEB72EE7-F172-47A0-AFCA-D90F042D0206}">
      <dgm:prSet/>
      <dgm:spPr/>
      <dgm:t>
        <a:bodyPr/>
        <a:lstStyle/>
        <a:p>
          <a:endParaRPr lang="en-US"/>
        </a:p>
      </dgm:t>
    </dgm:pt>
    <dgm:pt modelId="{87326A37-5766-4E47-BEF8-E561E675D261}" type="sibTrans" cxnId="{DEB72EE7-F172-47A0-AFCA-D90F042D0206}">
      <dgm:prSet/>
      <dgm:spPr/>
      <dgm:t>
        <a:bodyPr/>
        <a:lstStyle/>
        <a:p>
          <a:endParaRPr lang="en-US"/>
        </a:p>
      </dgm:t>
    </dgm:pt>
    <dgm:pt modelId="{339EAEAC-FEC7-4969-9653-0C98DD87C8AF}">
      <dgm:prSet phldrT="[Text]"/>
      <dgm:spPr/>
      <dgm:t>
        <a:bodyPr/>
        <a:lstStyle/>
        <a:p>
          <a:r>
            <a:rPr lang="en-US" dirty="0"/>
            <a:t>Alternate</a:t>
          </a:r>
        </a:p>
      </dgm:t>
    </dgm:pt>
    <dgm:pt modelId="{2634BBAC-25D1-443A-B1EB-DE0C69C4512D}" type="parTrans" cxnId="{E1CE609F-C9E1-459F-AED0-10D4AC1B9BB8}">
      <dgm:prSet/>
      <dgm:spPr/>
      <dgm:t>
        <a:bodyPr/>
        <a:lstStyle/>
        <a:p>
          <a:endParaRPr lang="en-US"/>
        </a:p>
      </dgm:t>
    </dgm:pt>
    <dgm:pt modelId="{0B4DA3D8-8B2F-467C-A598-D293B1D2B73F}" type="sibTrans" cxnId="{E1CE609F-C9E1-459F-AED0-10D4AC1B9BB8}">
      <dgm:prSet/>
      <dgm:spPr/>
      <dgm:t>
        <a:bodyPr/>
        <a:lstStyle/>
        <a:p>
          <a:endParaRPr lang="en-US"/>
        </a:p>
      </dgm:t>
    </dgm:pt>
    <dgm:pt modelId="{2AE5EB60-8933-40AD-82BA-73C96963A484}" type="pres">
      <dgm:prSet presAssocID="{2111F43F-88C5-4775-BE53-7F08931405E7}" presName="matrix" presStyleCnt="0">
        <dgm:presLayoutVars>
          <dgm:chMax val="1"/>
          <dgm:dir/>
          <dgm:resizeHandles val="exact"/>
        </dgm:presLayoutVars>
      </dgm:prSet>
      <dgm:spPr/>
    </dgm:pt>
    <dgm:pt modelId="{82737E31-0BF3-4181-92EB-719F949677A5}" type="pres">
      <dgm:prSet presAssocID="{2111F43F-88C5-4775-BE53-7F08931405E7}" presName="diamond" presStyleLbl="bgShp" presStyleIdx="0" presStyleCnt="1"/>
      <dgm:spPr/>
    </dgm:pt>
    <dgm:pt modelId="{600A1B58-3057-47C0-AC7F-2F1889B9F831}" type="pres">
      <dgm:prSet presAssocID="{2111F43F-88C5-4775-BE53-7F08931405E7}" presName="quad1" presStyleLbl="node1" presStyleIdx="0" presStyleCnt="4" custScaleX="172973" custScaleY="114068" custLinFactNeighborX="-72765">
        <dgm:presLayoutVars>
          <dgm:chMax val="0"/>
          <dgm:chPref val="0"/>
          <dgm:bulletEnabled val="1"/>
        </dgm:presLayoutVars>
      </dgm:prSet>
      <dgm:spPr/>
    </dgm:pt>
    <dgm:pt modelId="{E8056BFC-8C12-4D47-8A88-6FE45C8E6796}" type="pres">
      <dgm:prSet presAssocID="{2111F43F-88C5-4775-BE53-7F08931405E7}" presName="quad2" presStyleLbl="node1" presStyleIdx="1" presStyleCnt="4" custScaleX="172973" custScaleY="114068" custLinFactNeighborX="31185">
        <dgm:presLayoutVars>
          <dgm:chMax val="0"/>
          <dgm:chPref val="0"/>
          <dgm:bulletEnabled val="1"/>
        </dgm:presLayoutVars>
      </dgm:prSet>
      <dgm:spPr/>
    </dgm:pt>
    <dgm:pt modelId="{88DB6A10-1E22-4F53-970E-25930D2F924E}" type="pres">
      <dgm:prSet presAssocID="{2111F43F-88C5-4775-BE53-7F08931405E7}" presName="quad3" presStyleLbl="node1" presStyleIdx="2" presStyleCnt="4" custScaleX="172973" custScaleY="114068" custLinFactNeighborX="-51975" custLinFactNeighborY="20790">
        <dgm:presLayoutVars>
          <dgm:chMax val="0"/>
          <dgm:chPref val="0"/>
          <dgm:bulletEnabled val="1"/>
        </dgm:presLayoutVars>
      </dgm:prSet>
      <dgm:spPr/>
    </dgm:pt>
    <dgm:pt modelId="{F7203543-69AC-45EE-8EAF-E294C7F385F6}" type="pres">
      <dgm:prSet presAssocID="{2111F43F-88C5-4775-BE53-7F08931405E7}" presName="quad4" presStyleLbl="node1" presStyleIdx="3" presStyleCnt="4" custScaleX="172973" custScaleY="114068" custLinFactNeighborX="31185" custLinFactNeighborY="17325">
        <dgm:presLayoutVars>
          <dgm:chMax val="0"/>
          <dgm:chPref val="0"/>
          <dgm:bulletEnabled val="1"/>
        </dgm:presLayoutVars>
      </dgm:prSet>
      <dgm:spPr/>
    </dgm:pt>
  </dgm:ptLst>
  <dgm:cxnLst>
    <dgm:cxn modelId="{9AA2F140-665B-44E4-8A13-07501C7A2D1F}" type="presOf" srcId="{2111F43F-88C5-4775-BE53-7F08931405E7}" destId="{2AE5EB60-8933-40AD-82BA-73C96963A484}" srcOrd="0" destOrd="0" presId="urn:microsoft.com/office/officeart/2005/8/layout/matrix3"/>
    <dgm:cxn modelId="{7668C24F-2A87-4744-9A0F-0DFBA0294F2E}" srcId="{2111F43F-88C5-4775-BE53-7F08931405E7}" destId="{3FAD3BB6-2121-4EBB-959A-196703D63FBA}" srcOrd="0" destOrd="0" parTransId="{0C5F5946-B96B-446A-BF1F-CAB72538B49D}" sibTransId="{9F821EC2-7EBF-4A05-8CA8-3828C5F01AA6}"/>
    <dgm:cxn modelId="{39A8F372-1916-404C-8F38-12BB09EE320F}" type="presOf" srcId="{D896999D-CCB0-4BFF-9A9F-544A2B7956B2}" destId="{E8056BFC-8C12-4D47-8A88-6FE45C8E6796}" srcOrd="0" destOrd="0" presId="urn:microsoft.com/office/officeart/2005/8/layout/matrix3"/>
    <dgm:cxn modelId="{BF264674-10B9-47F8-88DE-070E623D99ED}" type="presOf" srcId="{3FAD3BB6-2121-4EBB-959A-196703D63FBA}" destId="{600A1B58-3057-47C0-AC7F-2F1889B9F831}" srcOrd="0" destOrd="0" presId="urn:microsoft.com/office/officeart/2005/8/layout/matrix3"/>
    <dgm:cxn modelId="{1E630393-F231-4747-B2B6-52F5B3402FEE}" type="presOf" srcId="{CC96FA88-A42C-4EB7-AAEE-67E1BD759A24}" destId="{88DB6A10-1E22-4F53-970E-25930D2F924E}" srcOrd="0" destOrd="0" presId="urn:microsoft.com/office/officeart/2005/8/layout/matrix3"/>
    <dgm:cxn modelId="{E1CE609F-C9E1-459F-AED0-10D4AC1B9BB8}" srcId="{2111F43F-88C5-4775-BE53-7F08931405E7}" destId="{339EAEAC-FEC7-4969-9653-0C98DD87C8AF}" srcOrd="3" destOrd="0" parTransId="{2634BBAC-25D1-443A-B1EB-DE0C69C4512D}" sibTransId="{0B4DA3D8-8B2F-467C-A598-D293B1D2B73F}"/>
    <dgm:cxn modelId="{DEB72EE7-F172-47A0-AFCA-D90F042D0206}" srcId="{2111F43F-88C5-4775-BE53-7F08931405E7}" destId="{CC96FA88-A42C-4EB7-AAEE-67E1BD759A24}" srcOrd="2" destOrd="0" parTransId="{F4199088-46AA-4440-9E16-BE411FA39C66}" sibTransId="{87326A37-5766-4E47-BEF8-E561E675D261}"/>
    <dgm:cxn modelId="{400DF0F8-8E6D-4B95-A853-5C1F80B8C175}" srcId="{2111F43F-88C5-4775-BE53-7F08931405E7}" destId="{D896999D-CCB0-4BFF-9A9F-544A2B7956B2}" srcOrd="1" destOrd="0" parTransId="{66691E8B-EB42-4402-A754-838B8DF84E30}" sibTransId="{8D71350C-93CD-4A56-94DA-3D7489FC770B}"/>
    <dgm:cxn modelId="{92D136FA-71B5-4D86-95B3-EECA57B4A374}" type="presOf" srcId="{339EAEAC-FEC7-4969-9653-0C98DD87C8AF}" destId="{F7203543-69AC-45EE-8EAF-E294C7F385F6}" srcOrd="0" destOrd="0" presId="urn:microsoft.com/office/officeart/2005/8/layout/matrix3"/>
    <dgm:cxn modelId="{3074F649-73CA-4EB0-AAC0-E90BAA7C12B8}" type="presParOf" srcId="{2AE5EB60-8933-40AD-82BA-73C96963A484}" destId="{82737E31-0BF3-4181-92EB-719F949677A5}" srcOrd="0" destOrd="0" presId="urn:microsoft.com/office/officeart/2005/8/layout/matrix3"/>
    <dgm:cxn modelId="{A8FF4298-BE32-4D5A-87FC-19DC8D856452}" type="presParOf" srcId="{2AE5EB60-8933-40AD-82BA-73C96963A484}" destId="{600A1B58-3057-47C0-AC7F-2F1889B9F831}" srcOrd="1" destOrd="0" presId="urn:microsoft.com/office/officeart/2005/8/layout/matrix3"/>
    <dgm:cxn modelId="{8CCABD12-7A35-4AB8-A2F2-FED7AF289A59}" type="presParOf" srcId="{2AE5EB60-8933-40AD-82BA-73C96963A484}" destId="{E8056BFC-8C12-4D47-8A88-6FE45C8E6796}" srcOrd="2" destOrd="0" presId="urn:microsoft.com/office/officeart/2005/8/layout/matrix3"/>
    <dgm:cxn modelId="{5E2587DD-AD2A-4ADC-9A14-3F1DF5E99946}" type="presParOf" srcId="{2AE5EB60-8933-40AD-82BA-73C96963A484}" destId="{88DB6A10-1E22-4F53-970E-25930D2F924E}" srcOrd="3" destOrd="0" presId="urn:microsoft.com/office/officeart/2005/8/layout/matrix3"/>
    <dgm:cxn modelId="{71CC9739-7956-4D64-8C75-78102E2BBA85}" type="presParOf" srcId="{2AE5EB60-8933-40AD-82BA-73C96963A484}" destId="{F7203543-69AC-45EE-8EAF-E294C7F385F6}"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B9A18C-6E97-499A-9417-D9EDBC86563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981DFA4-8AD1-4C64-B03F-09478D6F8EF9}">
      <dgm:prSet phldrT="[Text]" custT="1"/>
      <dgm:spPr/>
      <dgm:t>
        <a:bodyPr/>
        <a:lstStyle/>
        <a:p>
          <a:r>
            <a:rPr lang="en-US" sz="2000" dirty="0"/>
            <a:t>MF</a:t>
          </a:r>
        </a:p>
      </dgm:t>
    </dgm:pt>
    <dgm:pt modelId="{1894BFFA-7435-4FF0-87A7-F4EC2F8303C3}" type="parTrans" cxnId="{C624071A-18B3-4B70-86F4-B9FA1094AE88}">
      <dgm:prSet/>
      <dgm:spPr/>
      <dgm:t>
        <a:bodyPr/>
        <a:lstStyle/>
        <a:p>
          <a:endParaRPr lang="en-US" sz="2400"/>
        </a:p>
      </dgm:t>
    </dgm:pt>
    <dgm:pt modelId="{348A604A-9006-41CA-B509-83D2A45C955C}" type="sibTrans" cxnId="{C624071A-18B3-4B70-86F4-B9FA1094AE88}">
      <dgm:prSet/>
      <dgm:spPr/>
      <dgm:t>
        <a:bodyPr/>
        <a:lstStyle/>
        <a:p>
          <a:endParaRPr lang="en-US" sz="2400"/>
        </a:p>
      </dgm:t>
    </dgm:pt>
    <dgm:pt modelId="{14ACDA11-9F3E-4065-864C-839B873C74AF}" type="asst">
      <dgm:prSet phldrT="[Text]" custT="1"/>
      <dgm:spPr/>
      <dgm:t>
        <a:bodyPr/>
        <a:lstStyle/>
        <a:p>
          <a:r>
            <a:rPr lang="en-US" sz="2000" dirty="0"/>
            <a:t>SEBI Regulated</a:t>
          </a:r>
        </a:p>
      </dgm:t>
    </dgm:pt>
    <dgm:pt modelId="{93A5B21D-1FC4-4DA4-AFE4-86B4998AF1B5}" type="parTrans" cxnId="{AE38ED9A-0E62-4E43-9420-5B9D209F5117}">
      <dgm:prSet/>
      <dgm:spPr/>
      <dgm:t>
        <a:bodyPr/>
        <a:lstStyle/>
        <a:p>
          <a:endParaRPr lang="en-US" sz="2400"/>
        </a:p>
      </dgm:t>
    </dgm:pt>
    <dgm:pt modelId="{328E2BAC-AADD-48EF-8C15-6D0172D1816C}" type="sibTrans" cxnId="{AE38ED9A-0E62-4E43-9420-5B9D209F5117}">
      <dgm:prSet/>
      <dgm:spPr/>
      <dgm:t>
        <a:bodyPr/>
        <a:lstStyle/>
        <a:p>
          <a:endParaRPr lang="en-US" sz="2400"/>
        </a:p>
      </dgm:t>
    </dgm:pt>
    <dgm:pt modelId="{87B51B10-5A42-4038-85D3-21262C7F2316}">
      <dgm:prSet phldrT="[Text]" custT="1"/>
      <dgm:spPr/>
      <dgm:t>
        <a:bodyPr/>
        <a:lstStyle/>
        <a:p>
          <a:r>
            <a:rPr lang="en-US" sz="2000" dirty="0"/>
            <a:t>Professional Management </a:t>
          </a:r>
        </a:p>
      </dgm:t>
    </dgm:pt>
    <dgm:pt modelId="{C2F99317-2439-4475-A0C1-2333A8504430}" type="parTrans" cxnId="{F68F4738-00D5-4496-B033-1F95AD7082AD}">
      <dgm:prSet/>
      <dgm:spPr/>
      <dgm:t>
        <a:bodyPr/>
        <a:lstStyle/>
        <a:p>
          <a:endParaRPr lang="en-US" sz="2400"/>
        </a:p>
      </dgm:t>
    </dgm:pt>
    <dgm:pt modelId="{ACCF41FC-613E-41BF-8F8D-6B3C67484C52}" type="sibTrans" cxnId="{F68F4738-00D5-4496-B033-1F95AD7082AD}">
      <dgm:prSet/>
      <dgm:spPr/>
      <dgm:t>
        <a:bodyPr/>
        <a:lstStyle/>
        <a:p>
          <a:endParaRPr lang="en-US" sz="2400"/>
        </a:p>
      </dgm:t>
    </dgm:pt>
    <dgm:pt modelId="{3D7BDBFB-71D6-4B40-9B53-E108B78664BB}">
      <dgm:prSet phldrT="[Text]" custT="1"/>
      <dgm:spPr/>
      <dgm:t>
        <a:bodyPr/>
        <a:lstStyle/>
        <a:p>
          <a:r>
            <a:rPr lang="en-US" sz="2000" dirty="0"/>
            <a:t>Low Cost</a:t>
          </a:r>
        </a:p>
      </dgm:t>
    </dgm:pt>
    <dgm:pt modelId="{E616C135-B0B7-4DB1-862D-4CB0E561C30C}" type="parTrans" cxnId="{BC01B5B0-2A84-4580-93DF-FB2FE12509C6}">
      <dgm:prSet/>
      <dgm:spPr/>
      <dgm:t>
        <a:bodyPr/>
        <a:lstStyle/>
        <a:p>
          <a:endParaRPr lang="en-US" sz="2400"/>
        </a:p>
      </dgm:t>
    </dgm:pt>
    <dgm:pt modelId="{294E61FB-8171-4CB9-B8B7-054E78284578}" type="sibTrans" cxnId="{BC01B5B0-2A84-4580-93DF-FB2FE12509C6}">
      <dgm:prSet/>
      <dgm:spPr/>
      <dgm:t>
        <a:bodyPr/>
        <a:lstStyle/>
        <a:p>
          <a:endParaRPr lang="en-US" sz="2400"/>
        </a:p>
      </dgm:t>
    </dgm:pt>
    <dgm:pt modelId="{ED9041D7-AC98-4954-889D-4533F39ACAE3}">
      <dgm:prSet phldrT="[Text]" custT="1"/>
      <dgm:spPr/>
      <dgm:t>
        <a:bodyPr/>
        <a:lstStyle/>
        <a:p>
          <a:r>
            <a:rPr lang="en-US" sz="2000" dirty="0"/>
            <a:t>Transparency </a:t>
          </a:r>
        </a:p>
      </dgm:t>
    </dgm:pt>
    <dgm:pt modelId="{F1C10A12-4F25-43F6-9327-3168EE6C8182}" type="parTrans" cxnId="{A0DF5E46-E057-492F-BF80-B8DA3433A5D3}">
      <dgm:prSet/>
      <dgm:spPr/>
      <dgm:t>
        <a:bodyPr/>
        <a:lstStyle/>
        <a:p>
          <a:endParaRPr lang="en-US" sz="2400"/>
        </a:p>
      </dgm:t>
    </dgm:pt>
    <dgm:pt modelId="{C0D8A9A3-E96C-4717-B5DA-DD6D85A00CDE}" type="sibTrans" cxnId="{A0DF5E46-E057-492F-BF80-B8DA3433A5D3}">
      <dgm:prSet/>
      <dgm:spPr/>
      <dgm:t>
        <a:bodyPr/>
        <a:lstStyle/>
        <a:p>
          <a:endParaRPr lang="en-US" sz="2400"/>
        </a:p>
      </dgm:t>
    </dgm:pt>
    <dgm:pt modelId="{AA21EA9F-AD9B-48B8-BCFA-CE8C4043470D}">
      <dgm:prSet custT="1"/>
      <dgm:spPr/>
      <dgm:t>
        <a:bodyPr/>
        <a:lstStyle/>
        <a:p>
          <a:r>
            <a:rPr lang="en-US" sz="2000" dirty="0"/>
            <a:t>Liquidity</a:t>
          </a:r>
        </a:p>
      </dgm:t>
    </dgm:pt>
    <dgm:pt modelId="{47CA131F-5D6F-46C3-A162-9FA90669FD37}" type="parTrans" cxnId="{E8AE5B13-79EE-49B1-9CEE-77F63EDEF86A}">
      <dgm:prSet/>
      <dgm:spPr/>
      <dgm:t>
        <a:bodyPr/>
        <a:lstStyle/>
        <a:p>
          <a:endParaRPr lang="en-US" sz="2400"/>
        </a:p>
      </dgm:t>
    </dgm:pt>
    <dgm:pt modelId="{9EB7C75F-2B64-465B-AF15-E2AF632EC2CC}" type="sibTrans" cxnId="{E8AE5B13-79EE-49B1-9CEE-77F63EDEF86A}">
      <dgm:prSet/>
      <dgm:spPr/>
      <dgm:t>
        <a:bodyPr/>
        <a:lstStyle/>
        <a:p>
          <a:endParaRPr lang="en-US" sz="2400"/>
        </a:p>
      </dgm:t>
    </dgm:pt>
    <dgm:pt modelId="{06D4436D-70BC-454B-A227-2E1758019542}">
      <dgm:prSet custT="1"/>
      <dgm:spPr/>
      <dgm:t>
        <a:bodyPr/>
        <a:lstStyle/>
        <a:p>
          <a:r>
            <a:rPr lang="en-US" sz="2000" dirty="0"/>
            <a:t>Convenient </a:t>
          </a:r>
        </a:p>
      </dgm:t>
    </dgm:pt>
    <dgm:pt modelId="{A51AD466-9757-4E49-8BD8-2FA2CEEF9BB6}" type="parTrans" cxnId="{63E1F75A-0106-430E-8686-96D83442AF83}">
      <dgm:prSet/>
      <dgm:spPr/>
      <dgm:t>
        <a:bodyPr/>
        <a:lstStyle/>
        <a:p>
          <a:endParaRPr lang="en-US" sz="2400"/>
        </a:p>
      </dgm:t>
    </dgm:pt>
    <dgm:pt modelId="{D47B0E36-D013-4808-A074-40CB9E5CDFAA}" type="sibTrans" cxnId="{63E1F75A-0106-430E-8686-96D83442AF83}">
      <dgm:prSet/>
      <dgm:spPr/>
      <dgm:t>
        <a:bodyPr/>
        <a:lstStyle/>
        <a:p>
          <a:endParaRPr lang="en-US" sz="2400"/>
        </a:p>
      </dgm:t>
    </dgm:pt>
    <dgm:pt modelId="{20D99FC6-EFFE-48CE-BC95-D75084836C19}">
      <dgm:prSet custT="1"/>
      <dgm:spPr/>
      <dgm:t>
        <a:bodyPr/>
        <a:lstStyle/>
        <a:p>
          <a:r>
            <a:rPr lang="en-US" sz="2000" dirty="0"/>
            <a:t>Diversification </a:t>
          </a:r>
        </a:p>
      </dgm:t>
    </dgm:pt>
    <dgm:pt modelId="{82CD12A1-5FE9-47D7-B22A-00E6A5F0F97A}" type="parTrans" cxnId="{D905DC8A-948A-4FFF-BD27-99219C297AE5}">
      <dgm:prSet/>
      <dgm:spPr/>
      <dgm:t>
        <a:bodyPr/>
        <a:lstStyle/>
        <a:p>
          <a:endParaRPr lang="en-US" sz="2400"/>
        </a:p>
      </dgm:t>
    </dgm:pt>
    <dgm:pt modelId="{F77786D2-5D87-4376-B513-E33DD12EE724}" type="sibTrans" cxnId="{D905DC8A-948A-4FFF-BD27-99219C297AE5}">
      <dgm:prSet/>
      <dgm:spPr/>
      <dgm:t>
        <a:bodyPr/>
        <a:lstStyle/>
        <a:p>
          <a:endParaRPr lang="en-US" sz="2400"/>
        </a:p>
      </dgm:t>
    </dgm:pt>
    <dgm:pt modelId="{2D8ACA5D-16A8-430B-99DD-5409B733CB99}" type="pres">
      <dgm:prSet presAssocID="{3DB9A18C-6E97-499A-9417-D9EDBC865630}" presName="hierChild1" presStyleCnt="0">
        <dgm:presLayoutVars>
          <dgm:orgChart val="1"/>
          <dgm:chPref val="1"/>
          <dgm:dir/>
          <dgm:animOne val="branch"/>
          <dgm:animLvl val="lvl"/>
          <dgm:resizeHandles/>
        </dgm:presLayoutVars>
      </dgm:prSet>
      <dgm:spPr/>
    </dgm:pt>
    <dgm:pt modelId="{7169F33B-5DF5-4D45-83CA-81C0053B8D3F}" type="pres">
      <dgm:prSet presAssocID="{6981DFA4-8AD1-4C64-B03F-09478D6F8EF9}" presName="hierRoot1" presStyleCnt="0">
        <dgm:presLayoutVars>
          <dgm:hierBranch val="init"/>
        </dgm:presLayoutVars>
      </dgm:prSet>
      <dgm:spPr/>
    </dgm:pt>
    <dgm:pt modelId="{514E6BA4-57E1-4F2C-8593-31DB3B9CB8F2}" type="pres">
      <dgm:prSet presAssocID="{6981DFA4-8AD1-4C64-B03F-09478D6F8EF9}" presName="rootComposite1" presStyleCnt="0"/>
      <dgm:spPr/>
    </dgm:pt>
    <dgm:pt modelId="{388F7EAA-6DAA-4B2E-A449-DC5BF2CEE59E}" type="pres">
      <dgm:prSet presAssocID="{6981DFA4-8AD1-4C64-B03F-09478D6F8EF9}" presName="rootText1" presStyleLbl="node0" presStyleIdx="0" presStyleCnt="1" custScaleX="234567" custScaleY="280817">
        <dgm:presLayoutVars>
          <dgm:chPref val="3"/>
        </dgm:presLayoutVars>
      </dgm:prSet>
      <dgm:spPr/>
    </dgm:pt>
    <dgm:pt modelId="{91F04E3D-734F-4CCE-A3C5-E22DD74F3611}" type="pres">
      <dgm:prSet presAssocID="{6981DFA4-8AD1-4C64-B03F-09478D6F8EF9}" presName="rootConnector1" presStyleLbl="node1" presStyleIdx="0" presStyleCnt="0"/>
      <dgm:spPr/>
    </dgm:pt>
    <dgm:pt modelId="{BECAAF72-5F01-4D74-B8D9-735B5EB499F7}" type="pres">
      <dgm:prSet presAssocID="{6981DFA4-8AD1-4C64-B03F-09478D6F8EF9}" presName="hierChild2" presStyleCnt="0"/>
      <dgm:spPr/>
    </dgm:pt>
    <dgm:pt modelId="{1C6D6B8A-7898-44C3-A2AF-427AEE1DC68A}" type="pres">
      <dgm:prSet presAssocID="{C2F99317-2439-4475-A0C1-2333A8504430}" presName="Name37" presStyleLbl="parChTrans1D2" presStyleIdx="0" presStyleCnt="7" custSzX="4831306" custSzY="3171548"/>
      <dgm:spPr/>
    </dgm:pt>
    <dgm:pt modelId="{071DE7C8-F008-404E-90FF-71FC42CBC86C}" type="pres">
      <dgm:prSet presAssocID="{87B51B10-5A42-4038-85D3-21262C7F2316}" presName="hierRoot2" presStyleCnt="0">
        <dgm:presLayoutVars>
          <dgm:hierBranch val="init"/>
        </dgm:presLayoutVars>
      </dgm:prSet>
      <dgm:spPr/>
    </dgm:pt>
    <dgm:pt modelId="{A1497CAE-03B6-463F-B68C-D18ECF3035E8}" type="pres">
      <dgm:prSet presAssocID="{87B51B10-5A42-4038-85D3-21262C7F2316}" presName="rootComposite" presStyleCnt="0"/>
      <dgm:spPr/>
    </dgm:pt>
    <dgm:pt modelId="{6EB95FD7-1D02-48CA-9869-D12F91B302B3}" type="pres">
      <dgm:prSet presAssocID="{87B51B10-5A42-4038-85D3-21262C7F2316}" presName="rootText" presStyleLbl="node2" presStyleIdx="0" presStyleCnt="6" custScaleX="325071" custScaleY="280817" custLinFactY="279322" custLinFactNeighborX="45714" custLinFactNeighborY="300000">
        <dgm:presLayoutVars>
          <dgm:chPref val="3"/>
        </dgm:presLayoutVars>
      </dgm:prSet>
      <dgm:spPr/>
    </dgm:pt>
    <dgm:pt modelId="{B8B5165A-E309-4508-B6A7-DA4F700CDF88}" type="pres">
      <dgm:prSet presAssocID="{87B51B10-5A42-4038-85D3-21262C7F2316}" presName="rootConnector" presStyleLbl="node2" presStyleIdx="0" presStyleCnt="6"/>
      <dgm:spPr/>
    </dgm:pt>
    <dgm:pt modelId="{02B85B5C-998A-47EC-8FF8-5E9059B13C4E}" type="pres">
      <dgm:prSet presAssocID="{87B51B10-5A42-4038-85D3-21262C7F2316}" presName="hierChild4" presStyleCnt="0"/>
      <dgm:spPr/>
    </dgm:pt>
    <dgm:pt modelId="{D80F11F2-E032-48CD-97B9-E0C3A31FA10A}" type="pres">
      <dgm:prSet presAssocID="{87B51B10-5A42-4038-85D3-21262C7F2316}" presName="hierChild5" presStyleCnt="0"/>
      <dgm:spPr/>
    </dgm:pt>
    <dgm:pt modelId="{6A93B716-8908-4745-AC2C-3B839128CBCE}" type="pres">
      <dgm:prSet presAssocID="{E616C135-B0B7-4DB1-862D-4CB0E561C30C}" presName="Name37" presStyleLbl="parChTrans1D2" presStyleIdx="1" presStyleCnt="7" custSzX="2830780" custSzY="3171548"/>
      <dgm:spPr/>
    </dgm:pt>
    <dgm:pt modelId="{2AC9CC0B-9C8C-47DC-9A00-D6C97E792B2A}" type="pres">
      <dgm:prSet presAssocID="{3D7BDBFB-71D6-4B40-9B53-E108B78664BB}" presName="hierRoot2" presStyleCnt="0">
        <dgm:presLayoutVars>
          <dgm:hierBranch val="init"/>
        </dgm:presLayoutVars>
      </dgm:prSet>
      <dgm:spPr/>
    </dgm:pt>
    <dgm:pt modelId="{56763853-5D28-4C74-9CE3-D397BDCE0E06}" type="pres">
      <dgm:prSet presAssocID="{3D7BDBFB-71D6-4B40-9B53-E108B78664BB}" presName="rootComposite" presStyleCnt="0"/>
      <dgm:spPr/>
    </dgm:pt>
    <dgm:pt modelId="{38CAA95C-E66D-442F-A5BD-71349269374E}" type="pres">
      <dgm:prSet presAssocID="{3D7BDBFB-71D6-4B40-9B53-E108B78664BB}" presName="rootText" presStyleLbl="node2" presStyleIdx="1" presStyleCnt="6" custScaleX="234567" custScaleY="280817" custLinFactY="100000" custLinFactNeighborX="51749" custLinFactNeighborY="169125">
        <dgm:presLayoutVars>
          <dgm:chPref val="3"/>
        </dgm:presLayoutVars>
      </dgm:prSet>
      <dgm:spPr/>
    </dgm:pt>
    <dgm:pt modelId="{D6A26D7D-81E1-4F3B-A70E-A9BCF9497AE3}" type="pres">
      <dgm:prSet presAssocID="{3D7BDBFB-71D6-4B40-9B53-E108B78664BB}" presName="rootConnector" presStyleLbl="node2" presStyleIdx="1" presStyleCnt="6"/>
      <dgm:spPr/>
    </dgm:pt>
    <dgm:pt modelId="{C1C39124-4A24-4F89-960D-8AE256683EB1}" type="pres">
      <dgm:prSet presAssocID="{3D7BDBFB-71D6-4B40-9B53-E108B78664BB}" presName="hierChild4" presStyleCnt="0"/>
      <dgm:spPr/>
    </dgm:pt>
    <dgm:pt modelId="{61DB0041-0C12-40E9-B823-3D37B5C5B5E9}" type="pres">
      <dgm:prSet presAssocID="{3D7BDBFB-71D6-4B40-9B53-E108B78664BB}" presName="hierChild5" presStyleCnt="0"/>
      <dgm:spPr/>
    </dgm:pt>
    <dgm:pt modelId="{B12D92AA-08AE-4FC8-9DA9-881960ACBB8D}" type="pres">
      <dgm:prSet presAssocID="{F1C10A12-4F25-43F6-9327-3168EE6C8182}" presName="Name37" presStyleLbl="parChTrans1D2" presStyleIdx="2" presStyleCnt="7" custSzX="830255" custSzY="3171548"/>
      <dgm:spPr/>
    </dgm:pt>
    <dgm:pt modelId="{EBC2AD92-5A12-40DE-ADBD-43AAB4DDD1A2}" type="pres">
      <dgm:prSet presAssocID="{ED9041D7-AC98-4954-889D-4533F39ACAE3}" presName="hierRoot2" presStyleCnt="0">
        <dgm:presLayoutVars>
          <dgm:hierBranch val="init"/>
        </dgm:presLayoutVars>
      </dgm:prSet>
      <dgm:spPr/>
    </dgm:pt>
    <dgm:pt modelId="{E502746F-6736-458C-B999-7FF26DB24310}" type="pres">
      <dgm:prSet presAssocID="{ED9041D7-AC98-4954-889D-4533F39ACAE3}" presName="rootComposite" presStyleCnt="0"/>
      <dgm:spPr/>
    </dgm:pt>
    <dgm:pt modelId="{5E39246B-486C-4265-B376-DAA2A2F98133}" type="pres">
      <dgm:prSet presAssocID="{ED9041D7-AC98-4954-889D-4533F39ACAE3}" presName="rootText" presStyleLbl="node2" presStyleIdx="2" presStyleCnt="6" custScaleX="325071" custScaleY="280817" custLinFactY="279322" custLinFactNeighborX="47582" custLinFactNeighborY="300000">
        <dgm:presLayoutVars>
          <dgm:chPref val="3"/>
        </dgm:presLayoutVars>
      </dgm:prSet>
      <dgm:spPr/>
    </dgm:pt>
    <dgm:pt modelId="{AB01DC24-D83E-424D-AE99-0682AFCD2E24}" type="pres">
      <dgm:prSet presAssocID="{ED9041D7-AC98-4954-889D-4533F39ACAE3}" presName="rootConnector" presStyleLbl="node2" presStyleIdx="2" presStyleCnt="6"/>
      <dgm:spPr/>
    </dgm:pt>
    <dgm:pt modelId="{BC9C6356-253B-4237-A3DB-ADB78931DD0A}" type="pres">
      <dgm:prSet presAssocID="{ED9041D7-AC98-4954-889D-4533F39ACAE3}" presName="hierChild4" presStyleCnt="0"/>
      <dgm:spPr/>
    </dgm:pt>
    <dgm:pt modelId="{160E72D9-CEF1-4CAC-BDF7-BAB13AA0A9EB}" type="pres">
      <dgm:prSet presAssocID="{ED9041D7-AC98-4954-889D-4533F39ACAE3}" presName="hierChild5" presStyleCnt="0"/>
      <dgm:spPr/>
    </dgm:pt>
    <dgm:pt modelId="{270CEE69-18E9-4BD7-B394-7C8612A11BE4}" type="pres">
      <dgm:prSet presAssocID="{47CA131F-5D6F-46C3-A162-9FA90669FD37}" presName="Name37" presStyleLbl="parChTrans1D2" presStyleIdx="3" presStyleCnt="7" custSzX="1170269" custSzY="3171548"/>
      <dgm:spPr/>
    </dgm:pt>
    <dgm:pt modelId="{9BE8852E-9A5F-4B8F-8CC4-0030A3B8A312}" type="pres">
      <dgm:prSet presAssocID="{AA21EA9F-AD9B-48B8-BCFA-CE8C4043470D}" presName="hierRoot2" presStyleCnt="0">
        <dgm:presLayoutVars>
          <dgm:hierBranch val="init"/>
        </dgm:presLayoutVars>
      </dgm:prSet>
      <dgm:spPr/>
    </dgm:pt>
    <dgm:pt modelId="{CE049DCE-F22F-42FF-B729-4A5F6E460DAF}" type="pres">
      <dgm:prSet presAssocID="{AA21EA9F-AD9B-48B8-BCFA-CE8C4043470D}" presName="rootComposite" presStyleCnt="0"/>
      <dgm:spPr/>
    </dgm:pt>
    <dgm:pt modelId="{05C305C6-EE6B-4B77-B925-8A73F97A747E}" type="pres">
      <dgm:prSet presAssocID="{AA21EA9F-AD9B-48B8-BCFA-CE8C4043470D}" presName="rootText" presStyleLbl="node2" presStyleIdx="3" presStyleCnt="6" custScaleX="234567" custScaleY="280817" custLinFactY="100000" custLinFactNeighborX="51749" custLinFactNeighborY="169125">
        <dgm:presLayoutVars>
          <dgm:chPref val="3"/>
        </dgm:presLayoutVars>
      </dgm:prSet>
      <dgm:spPr/>
    </dgm:pt>
    <dgm:pt modelId="{286E41F3-42EE-4D19-A728-34E16E3CD01D}" type="pres">
      <dgm:prSet presAssocID="{AA21EA9F-AD9B-48B8-BCFA-CE8C4043470D}" presName="rootConnector" presStyleLbl="node2" presStyleIdx="3" presStyleCnt="6"/>
      <dgm:spPr/>
    </dgm:pt>
    <dgm:pt modelId="{661E8C96-C3BD-441D-B431-70B468650B0B}" type="pres">
      <dgm:prSet presAssocID="{AA21EA9F-AD9B-48B8-BCFA-CE8C4043470D}" presName="hierChild4" presStyleCnt="0"/>
      <dgm:spPr/>
    </dgm:pt>
    <dgm:pt modelId="{5C52B253-CF22-4625-BB15-923ECBDA3C2C}" type="pres">
      <dgm:prSet presAssocID="{AA21EA9F-AD9B-48B8-BCFA-CE8C4043470D}" presName="hierChild5" presStyleCnt="0"/>
      <dgm:spPr/>
    </dgm:pt>
    <dgm:pt modelId="{C5731F91-ECDE-4254-8D84-019002B67A4B}" type="pres">
      <dgm:prSet presAssocID="{A51AD466-9757-4E49-8BD8-2FA2CEEF9BB6}" presName="Name37" presStyleLbl="parChTrans1D2" presStyleIdx="4" presStyleCnt="7" custSzX="3170795" custSzY="3171548"/>
      <dgm:spPr/>
    </dgm:pt>
    <dgm:pt modelId="{2808EA9A-50D6-44C1-9832-4D5A9EE94952}" type="pres">
      <dgm:prSet presAssocID="{06D4436D-70BC-454B-A227-2E1758019542}" presName="hierRoot2" presStyleCnt="0">
        <dgm:presLayoutVars>
          <dgm:hierBranch val="init"/>
        </dgm:presLayoutVars>
      </dgm:prSet>
      <dgm:spPr/>
    </dgm:pt>
    <dgm:pt modelId="{74581DBA-228A-4341-9B62-976373D48070}" type="pres">
      <dgm:prSet presAssocID="{06D4436D-70BC-454B-A227-2E1758019542}" presName="rootComposite" presStyleCnt="0"/>
      <dgm:spPr/>
    </dgm:pt>
    <dgm:pt modelId="{E8004B41-6338-47AD-BFE7-17B221E567AA}" type="pres">
      <dgm:prSet presAssocID="{06D4436D-70BC-454B-A227-2E1758019542}" presName="rootText" presStyleLbl="node2" presStyleIdx="4" presStyleCnt="6" custScaleX="325071" custScaleY="280817" custLinFactY="300000" custLinFactNeighborX="49450" custLinFactNeighborY="310413">
        <dgm:presLayoutVars>
          <dgm:chPref val="3"/>
        </dgm:presLayoutVars>
      </dgm:prSet>
      <dgm:spPr/>
    </dgm:pt>
    <dgm:pt modelId="{EAAF9BFF-6078-4E35-B41A-7E31003E6D7E}" type="pres">
      <dgm:prSet presAssocID="{06D4436D-70BC-454B-A227-2E1758019542}" presName="rootConnector" presStyleLbl="node2" presStyleIdx="4" presStyleCnt="6"/>
      <dgm:spPr/>
    </dgm:pt>
    <dgm:pt modelId="{A8275968-532D-4DD3-91AB-7CC44A178C80}" type="pres">
      <dgm:prSet presAssocID="{06D4436D-70BC-454B-A227-2E1758019542}" presName="hierChild4" presStyleCnt="0"/>
      <dgm:spPr/>
    </dgm:pt>
    <dgm:pt modelId="{91A5BF60-F7B8-49A7-BD79-DC143CC6C6F6}" type="pres">
      <dgm:prSet presAssocID="{06D4436D-70BC-454B-A227-2E1758019542}" presName="hierChild5" presStyleCnt="0"/>
      <dgm:spPr/>
    </dgm:pt>
    <dgm:pt modelId="{D2044238-2E17-4AEF-87FB-CEEE0E56C65A}" type="pres">
      <dgm:prSet presAssocID="{82CD12A1-5FE9-47D7-B22A-00E6A5F0F97A}" presName="Name37" presStyleLbl="parChTrans1D2" presStyleIdx="5" presStyleCnt="7" custSzX="2640101" custSzY="776986"/>
      <dgm:spPr/>
    </dgm:pt>
    <dgm:pt modelId="{A6689909-C8F2-4EB3-BE67-FCF041B9F2E0}" type="pres">
      <dgm:prSet presAssocID="{20D99FC6-EFFE-48CE-BC95-D75084836C19}" presName="hierRoot2" presStyleCnt="0">
        <dgm:presLayoutVars>
          <dgm:hierBranch val="init"/>
        </dgm:presLayoutVars>
      </dgm:prSet>
      <dgm:spPr/>
    </dgm:pt>
    <dgm:pt modelId="{21775039-C7CD-4D39-BC83-4F050FD7371A}" type="pres">
      <dgm:prSet presAssocID="{20D99FC6-EFFE-48CE-BC95-D75084836C19}" presName="rootComposite" presStyleCnt="0"/>
      <dgm:spPr/>
    </dgm:pt>
    <dgm:pt modelId="{C9E2F917-6E96-40B7-BB1E-511015574E71}" type="pres">
      <dgm:prSet presAssocID="{20D99FC6-EFFE-48CE-BC95-D75084836C19}" presName="rootText" presStyleLbl="node2" presStyleIdx="5" presStyleCnt="6" custScaleX="352598" custScaleY="280817" custLinFactX="-100000" custLinFactY="-29270" custLinFactNeighborX="-100000" custLinFactNeighborY="-100000">
        <dgm:presLayoutVars>
          <dgm:chPref val="3"/>
        </dgm:presLayoutVars>
      </dgm:prSet>
      <dgm:spPr/>
    </dgm:pt>
    <dgm:pt modelId="{B8699FA6-9559-4895-B5D4-F73E8DB68E6F}" type="pres">
      <dgm:prSet presAssocID="{20D99FC6-EFFE-48CE-BC95-D75084836C19}" presName="rootConnector" presStyleLbl="node2" presStyleIdx="5" presStyleCnt="6"/>
      <dgm:spPr/>
    </dgm:pt>
    <dgm:pt modelId="{D614CD9F-8F52-466B-99E0-697B8918B17F}" type="pres">
      <dgm:prSet presAssocID="{20D99FC6-EFFE-48CE-BC95-D75084836C19}" presName="hierChild4" presStyleCnt="0"/>
      <dgm:spPr/>
    </dgm:pt>
    <dgm:pt modelId="{12FA4B80-8A69-48DC-828B-6363E57A44E3}" type="pres">
      <dgm:prSet presAssocID="{20D99FC6-EFFE-48CE-BC95-D75084836C19}" presName="hierChild5" presStyleCnt="0"/>
      <dgm:spPr/>
    </dgm:pt>
    <dgm:pt modelId="{732D2F8A-AE0F-4D6D-90DE-52FA3AB4BC9B}" type="pres">
      <dgm:prSet presAssocID="{6981DFA4-8AD1-4C64-B03F-09478D6F8EF9}" presName="hierChild3" presStyleCnt="0"/>
      <dgm:spPr/>
    </dgm:pt>
    <dgm:pt modelId="{B24EEC36-027B-4199-8454-9A215F8C169B}" type="pres">
      <dgm:prSet presAssocID="{93A5B21D-1FC4-4DA4-AFE4-86B4998AF1B5}" presName="Name111" presStyleLbl="parChTrans1D2" presStyleIdx="6" presStyleCnt="7" custSzX="2362947" custSzY="1151865"/>
      <dgm:spPr/>
    </dgm:pt>
    <dgm:pt modelId="{9F467496-834D-4C53-8B4D-7DC268804C35}" type="pres">
      <dgm:prSet presAssocID="{14ACDA11-9F3E-4065-864C-839B873C74AF}" presName="hierRoot3" presStyleCnt="0">
        <dgm:presLayoutVars>
          <dgm:hierBranch val="init"/>
        </dgm:presLayoutVars>
      </dgm:prSet>
      <dgm:spPr/>
    </dgm:pt>
    <dgm:pt modelId="{568F71AC-27EA-4EFA-9130-279820FA44A4}" type="pres">
      <dgm:prSet presAssocID="{14ACDA11-9F3E-4065-864C-839B873C74AF}" presName="rootComposite3" presStyleCnt="0"/>
      <dgm:spPr/>
    </dgm:pt>
    <dgm:pt modelId="{E9ADE6FC-4889-4089-8DE2-917FCBCB577A}" type="pres">
      <dgm:prSet presAssocID="{14ACDA11-9F3E-4065-864C-839B873C74AF}" presName="rootText3" presStyleLbl="asst1" presStyleIdx="0" presStyleCnt="1" custScaleX="352598" custScaleY="280817" custLinFactX="-89647" custLinFactNeighborX="-100000" custLinFactNeighborY="62371">
        <dgm:presLayoutVars>
          <dgm:chPref val="3"/>
        </dgm:presLayoutVars>
      </dgm:prSet>
      <dgm:spPr/>
    </dgm:pt>
    <dgm:pt modelId="{EEA0D954-E01F-4079-9769-89D60B70E515}" type="pres">
      <dgm:prSet presAssocID="{14ACDA11-9F3E-4065-864C-839B873C74AF}" presName="rootConnector3" presStyleLbl="asst1" presStyleIdx="0" presStyleCnt="1"/>
      <dgm:spPr/>
    </dgm:pt>
    <dgm:pt modelId="{1B33BEC8-C79D-42F1-BC00-33DECD7ED76B}" type="pres">
      <dgm:prSet presAssocID="{14ACDA11-9F3E-4065-864C-839B873C74AF}" presName="hierChild6" presStyleCnt="0"/>
      <dgm:spPr/>
    </dgm:pt>
    <dgm:pt modelId="{1575CAF6-7B3F-4BA4-A728-9362B1988C3D}" type="pres">
      <dgm:prSet presAssocID="{14ACDA11-9F3E-4065-864C-839B873C74AF}" presName="hierChild7" presStyleCnt="0"/>
      <dgm:spPr/>
    </dgm:pt>
  </dgm:ptLst>
  <dgm:cxnLst>
    <dgm:cxn modelId="{E8AE5B13-79EE-49B1-9CEE-77F63EDEF86A}" srcId="{6981DFA4-8AD1-4C64-B03F-09478D6F8EF9}" destId="{AA21EA9F-AD9B-48B8-BCFA-CE8C4043470D}" srcOrd="4" destOrd="0" parTransId="{47CA131F-5D6F-46C3-A162-9FA90669FD37}" sibTransId="{9EB7C75F-2B64-465B-AF15-E2AF632EC2CC}"/>
    <dgm:cxn modelId="{C624071A-18B3-4B70-86F4-B9FA1094AE88}" srcId="{3DB9A18C-6E97-499A-9417-D9EDBC865630}" destId="{6981DFA4-8AD1-4C64-B03F-09478D6F8EF9}" srcOrd="0" destOrd="0" parTransId="{1894BFFA-7435-4FF0-87A7-F4EC2F8303C3}" sibTransId="{348A604A-9006-41CA-B509-83D2A45C955C}"/>
    <dgm:cxn modelId="{3A4FDE1E-97DC-4A67-A447-71690AC47DFD}" type="presOf" srcId="{3D7BDBFB-71D6-4B40-9B53-E108B78664BB}" destId="{D6A26D7D-81E1-4F3B-A70E-A9BCF9497AE3}" srcOrd="1" destOrd="0" presId="urn:microsoft.com/office/officeart/2005/8/layout/orgChart1"/>
    <dgm:cxn modelId="{959BE21E-CF3A-48D5-935E-06DAD1DBBE63}" type="presOf" srcId="{06D4436D-70BC-454B-A227-2E1758019542}" destId="{E8004B41-6338-47AD-BFE7-17B221E567AA}" srcOrd="0" destOrd="0" presId="urn:microsoft.com/office/officeart/2005/8/layout/orgChart1"/>
    <dgm:cxn modelId="{CB506524-E532-44A3-98E0-D7437EB84D59}" type="presOf" srcId="{20D99FC6-EFFE-48CE-BC95-D75084836C19}" destId="{C9E2F917-6E96-40B7-BB1E-511015574E71}" srcOrd="0" destOrd="0" presId="urn:microsoft.com/office/officeart/2005/8/layout/orgChart1"/>
    <dgm:cxn modelId="{F68F4738-00D5-4496-B033-1F95AD7082AD}" srcId="{6981DFA4-8AD1-4C64-B03F-09478D6F8EF9}" destId="{87B51B10-5A42-4038-85D3-21262C7F2316}" srcOrd="1" destOrd="0" parTransId="{C2F99317-2439-4475-A0C1-2333A8504430}" sibTransId="{ACCF41FC-613E-41BF-8F8D-6B3C67484C52}"/>
    <dgm:cxn modelId="{775AC55B-DEC7-4043-AF98-8916E456DD74}" type="presOf" srcId="{6981DFA4-8AD1-4C64-B03F-09478D6F8EF9}" destId="{388F7EAA-6DAA-4B2E-A449-DC5BF2CEE59E}" srcOrd="0" destOrd="0" presId="urn:microsoft.com/office/officeart/2005/8/layout/orgChart1"/>
    <dgm:cxn modelId="{3B08AF5F-4792-4787-9E42-B54111FCB536}" type="presOf" srcId="{3D7BDBFB-71D6-4B40-9B53-E108B78664BB}" destId="{38CAA95C-E66D-442F-A5BD-71349269374E}" srcOrd="0" destOrd="0" presId="urn:microsoft.com/office/officeart/2005/8/layout/orgChart1"/>
    <dgm:cxn modelId="{0F411844-3C3A-4CE9-803A-95C5E4DFE2D9}" type="presOf" srcId="{14ACDA11-9F3E-4065-864C-839B873C74AF}" destId="{EEA0D954-E01F-4079-9769-89D60B70E515}" srcOrd="1" destOrd="0" presId="urn:microsoft.com/office/officeart/2005/8/layout/orgChart1"/>
    <dgm:cxn modelId="{A0DF5E46-E057-492F-BF80-B8DA3433A5D3}" srcId="{6981DFA4-8AD1-4C64-B03F-09478D6F8EF9}" destId="{ED9041D7-AC98-4954-889D-4533F39ACAE3}" srcOrd="3" destOrd="0" parTransId="{F1C10A12-4F25-43F6-9327-3168EE6C8182}" sibTransId="{C0D8A9A3-E96C-4717-B5DA-DD6D85A00CDE}"/>
    <dgm:cxn modelId="{279BAE66-CC76-47A3-90BA-DD003927D74E}" type="presOf" srcId="{14ACDA11-9F3E-4065-864C-839B873C74AF}" destId="{E9ADE6FC-4889-4089-8DE2-917FCBCB577A}" srcOrd="0" destOrd="0" presId="urn:microsoft.com/office/officeart/2005/8/layout/orgChart1"/>
    <dgm:cxn modelId="{39AD5447-CE89-4965-8B72-B2376FF13AA8}" type="presOf" srcId="{AA21EA9F-AD9B-48B8-BCFA-CE8C4043470D}" destId="{286E41F3-42EE-4D19-A728-34E16E3CD01D}" srcOrd="1" destOrd="0" presId="urn:microsoft.com/office/officeart/2005/8/layout/orgChart1"/>
    <dgm:cxn modelId="{02F48569-85F4-43AF-8BC5-C1C76677B3AB}" type="presOf" srcId="{20D99FC6-EFFE-48CE-BC95-D75084836C19}" destId="{B8699FA6-9559-4895-B5D4-F73E8DB68E6F}" srcOrd="1" destOrd="0" presId="urn:microsoft.com/office/officeart/2005/8/layout/orgChart1"/>
    <dgm:cxn modelId="{F1A20356-C61D-4ABD-A4B5-0DDEE580CA10}" type="presOf" srcId="{3DB9A18C-6E97-499A-9417-D9EDBC865630}" destId="{2D8ACA5D-16A8-430B-99DD-5409B733CB99}" srcOrd="0" destOrd="0" presId="urn:microsoft.com/office/officeart/2005/8/layout/orgChart1"/>
    <dgm:cxn modelId="{A20B8477-8981-4613-9574-8859D695B5A2}" type="presOf" srcId="{82CD12A1-5FE9-47D7-B22A-00E6A5F0F97A}" destId="{D2044238-2E17-4AEF-87FB-CEEE0E56C65A}" srcOrd="0" destOrd="0" presId="urn:microsoft.com/office/officeart/2005/8/layout/orgChart1"/>
    <dgm:cxn modelId="{63E1F75A-0106-430E-8686-96D83442AF83}" srcId="{6981DFA4-8AD1-4C64-B03F-09478D6F8EF9}" destId="{06D4436D-70BC-454B-A227-2E1758019542}" srcOrd="5" destOrd="0" parTransId="{A51AD466-9757-4E49-8BD8-2FA2CEEF9BB6}" sibTransId="{D47B0E36-D013-4808-A074-40CB9E5CDFAA}"/>
    <dgm:cxn modelId="{18CD1989-7FEF-4A11-933D-E208213EA89C}" type="presOf" srcId="{93A5B21D-1FC4-4DA4-AFE4-86B4998AF1B5}" destId="{B24EEC36-027B-4199-8454-9A215F8C169B}" srcOrd="0" destOrd="0" presId="urn:microsoft.com/office/officeart/2005/8/layout/orgChart1"/>
    <dgm:cxn modelId="{D905DC8A-948A-4FFF-BD27-99219C297AE5}" srcId="{6981DFA4-8AD1-4C64-B03F-09478D6F8EF9}" destId="{20D99FC6-EFFE-48CE-BC95-D75084836C19}" srcOrd="6" destOrd="0" parTransId="{82CD12A1-5FE9-47D7-B22A-00E6A5F0F97A}" sibTransId="{F77786D2-5D87-4376-B513-E33DD12EE724}"/>
    <dgm:cxn modelId="{3CC15F99-BB53-4015-A5EA-96A34020F333}" type="presOf" srcId="{AA21EA9F-AD9B-48B8-BCFA-CE8C4043470D}" destId="{05C305C6-EE6B-4B77-B925-8A73F97A747E}" srcOrd="0" destOrd="0" presId="urn:microsoft.com/office/officeart/2005/8/layout/orgChart1"/>
    <dgm:cxn modelId="{AE38ED9A-0E62-4E43-9420-5B9D209F5117}" srcId="{6981DFA4-8AD1-4C64-B03F-09478D6F8EF9}" destId="{14ACDA11-9F3E-4065-864C-839B873C74AF}" srcOrd="0" destOrd="0" parTransId="{93A5B21D-1FC4-4DA4-AFE4-86B4998AF1B5}" sibTransId="{328E2BAC-AADD-48EF-8C15-6D0172D1816C}"/>
    <dgm:cxn modelId="{D0C4199F-BA77-41D5-BE8C-E69042F7D3F4}" type="presOf" srcId="{ED9041D7-AC98-4954-889D-4533F39ACAE3}" destId="{5E39246B-486C-4265-B376-DAA2A2F98133}" srcOrd="0" destOrd="0" presId="urn:microsoft.com/office/officeart/2005/8/layout/orgChart1"/>
    <dgm:cxn modelId="{DAFF6FA1-8D38-4CB6-AAF2-473DE142DC05}" type="presOf" srcId="{ED9041D7-AC98-4954-889D-4533F39ACAE3}" destId="{AB01DC24-D83E-424D-AE99-0682AFCD2E24}" srcOrd="1" destOrd="0" presId="urn:microsoft.com/office/officeart/2005/8/layout/orgChart1"/>
    <dgm:cxn modelId="{DE5C36A4-AD2E-49FD-B6CC-7C01C6126F6B}" type="presOf" srcId="{6981DFA4-8AD1-4C64-B03F-09478D6F8EF9}" destId="{91F04E3D-734F-4CCE-A3C5-E22DD74F3611}" srcOrd="1" destOrd="0" presId="urn:microsoft.com/office/officeart/2005/8/layout/orgChart1"/>
    <dgm:cxn modelId="{3F884DA4-23B6-404A-9736-C80A794442E2}" type="presOf" srcId="{F1C10A12-4F25-43F6-9327-3168EE6C8182}" destId="{B12D92AA-08AE-4FC8-9DA9-881960ACBB8D}" srcOrd="0" destOrd="0" presId="urn:microsoft.com/office/officeart/2005/8/layout/orgChart1"/>
    <dgm:cxn modelId="{A9E907AD-D8ED-46AF-B15A-AE1ACC2C31C3}" type="presOf" srcId="{06D4436D-70BC-454B-A227-2E1758019542}" destId="{EAAF9BFF-6078-4E35-B41A-7E31003E6D7E}" srcOrd="1" destOrd="0" presId="urn:microsoft.com/office/officeart/2005/8/layout/orgChart1"/>
    <dgm:cxn modelId="{B13D8EB0-E6C7-4660-8885-5FEA40E6BA67}" type="presOf" srcId="{A51AD466-9757-4E49-8BD8-2FA2CEEF9BB6}" destId="{C5731F91-ECDE-4254-8D84-019002B67A4B}" srcOrd="0" destOrd="0" presId="urn:microsoft.com/office/officeart/2005/8/layout/orgChart1"/>
    <dgm:cxn modelId="{BC01B5B0-2A84-4580-93DF-FB2FE12509C6}" srcId="{6981DFA4-8AD1-4C64-B03F-09478D6F8EF9}" destId="{3D7BDBFB-71D6-4B40-9B53-E108B78664BB}" srcOrd="2" destOrd="0" parTransId="{E616C135-B0B7-4DB1-862D-4CB0E561C30C}" sibTransId="{294E61FB-8171-4CB9-B8B7-054E78284578}"/>
    <dgm:cxn modelId="{88587CB9-23B2-414F-8820-5D904C89BF3A}" type="presOf" srcId="{87B51B10-5A42-4038-85D3-21262C7F2316}" destId="{6EB95FD7-1D02-48CA-9869-D12F91B302B3}" srcOrd="0" destOrd="0" presId="urn:microsoft.com/office/officeart/2005/8/layout/orgChart1"/>
    <dgm:cxn modelId="{7AB163BA-87B3-432D-89BD-52A8456FE746}" type="presOf" srcId="{47CA131F-5D6F-46C3-A162-9FA90669FD37}" destId="{270CEE69-18E9-4BD7-B394-7C8612A11BE4}" srcOrd="0" destOrd="0" presId="urn:microsoft.com/office/officeart/2005/8/layout/orgChart1"/>
    <dgm:cxn modelId="{1DE56BCC-A26A-42CE-BB6F-00348065F4DE}" type="presOf" srcId="{E616C135-B0B7-4DB1-862D-4CB0E561C30C}" destId="{6A93B716-8908-4745-AC2C-3B839128CBCE}" srcOrd="0" destOrd="0" presId="urn:microsoft.com/office/officeart/2005/8/layout/orgChart1"/>
    <dgm:cxn modelId="{16AB6EF0-CA6F-4514-9052-52E86AFA9133}" type="presOf" srcId="{87B51B10-5A42-4038-85D3-21262C7F2316}" destId="{B8B5165A-E309-4508-B6A7-DA4F700CDF88}" srcOrd="1" destOrd="0" presId="urn:microsoft.com/office/officeart/2005/8/layout/orgChart1"/>
    <dgm:cxn modelId="{4607C8F9-656C-4E04-A055-ADA5C91A6C40}" type="presOf" srcId="{C2F99317-2439-4475-A0C1-2333A8504430}" destId="{1C6D6B8A-7898-44C3-A2AF-427AEE1DC68A}" srcOrd="0" destOrd="0" presId="urn:microsoft.com/office/officeart/2005/8/layout/orgChart1"/>
    <dgm:cxn modelId="{0E41F52F-8F27-4E9E-8907-47AE44DD5278}" type="presParOf" srcId="{2D8ACA5D-16A8-430B-99DD-5409B733CB99}" destId="{7169F33B-5DF5-4D45-83CA-81C0053B8D3F}" srcOrd="0" destOrd="0" presId="urn:microsoft.com/office/officeart/2005/8/layout/orgChart1"/>
    <dgm:cxn modelId="{97507478-7435-43A0-9279-DE7C74E1B9D5}" type="presParOf" srcId="{7169F33B-5DF5-4D45-83CA-81C0053B8D3F}" destId="{514E6BA4-57E1-4F2C-8593-31DB3B9CB8F2}" srcOrd="0" destOrd="0" presId="urn:microsoft.com/office/officeart/2005/8/layout/orgChart1"/>
    <dgm:cxn modelId="{CF891F7B-DAE1-452E-9304-AF63248F4F69}" type="presParOf" srcId="{514E6BA4-57E1-4F2C-8593-31DB3B9CB8F2}" destId="{388F7EAA-6DAA-4B2E-A449-DC5BF2CEE59E}" srcOrd="0" destOrd="0" presId="urn:microsoft.com/office/officeart/2005/8/layout/orgChart1"/>
    <dgm:cxn modelId="{F2884F38-A9FD-427A-AC5B-03D97FF41027}" type="presParOf" srcId="{514E6BA4-57E1-4F2C-8593-31DB3B9CB8F2}" destId="{91F04E3D-734F-4CCE-A3C5-E22DD74F3611}" srcOrd="1" destOrd="0" presId="urn:microsoft.com/office/officeart/2005/8/layout/orgChart1"/>
    <dgm:cxn modelId="{8DCEBA01-5156-4F0E-9D55-BF50E0617CFD}" type="presParOf" srcId="{7169F33B-5DF5-4D45-83CA-81C0053B8D3F}" destId="{BECAAF72-5F01-4D74-B8D9-735B5EB499F7}" srcOrd="1" destOrd="0" presId="urn:microsoft.com/office/officeart/2005/8/layout/orgChart1"/>
    <dgm:cxn modelId="{D0246AC0-D6A1-4A34-9566-88A3CB6DC4E3}" type="presParOf" srcId="{BECAAF72-5F01-4D74-B8D9-735B5EB499F7}" destId="{1C6D6B8A-7898-44C3-A2AF-427AEE1DC68A}" srcOrd="0" destOrd="0" presId="urn:microsoft.com/office/officeart/2005/8/layout/orgChart1"/>
    <dgm:cxn modelId="{ABB9058A-4C46-46EE-9A31-951CE05EF48B}" type="presParOf" srcId="{BECAAF72-5F01-4D74-B8D9-735B5EB499F7}" destId="{071DE7C8-F008-404E-90FF-71FC42CBC86C}" srcOrd="1" destOrd="0" presId="urn:microsoft.com/office/officeart/2005/8/layout/orgChart1"/>
    <dgm:cxn modelId="{7BFC4820-D5BB-4968-967A-2D5FBD8804C7}" type="presParOf" srcId="{071DE7C8-F008-404E-90FF-71FC42CBC86C}" destId="{A1497CAE-03B6-463F-B68C-D18ECF3035E8}" srcOrd="0" destOrd="0" presId="urn:microsoft.com/office/officeart/2005/8/layout/orgChart1"/>
    <dgm:cxn modelId="{60BFE8EE-6B55-4D25-80D3-E717AC0E1551}" type="presParOf" srcId="{A1497CAE-03B6-463F-B68C-D18ECF3035E8}" destId="{6EB95FD7-1D02-48CA-9869-D12F91B302B3}" srcOrd="0" destOrd="0" presId="urn:microsoft.com/office/officeart/2005/8/layout/orgChart1"/>
    <dgm:cxn modelId="{3145CB42-82F1-44D2-8A92-0C24C8B29F72}" type="presParOf" srcId="{A1497CAE-03B6-463F-B68C-D18ECF3035E8}" destId="{B8B5165A-E309-4508-B6A7-DA4F700CDF88}" srcOrd="1" destOrd="0" presId="urn:microsoft.com/office/officeart/2005/8/layout/orgChart1"/>
    <dgm:cxn modelId="{A19CF912-F40C-45DD-B1DB-CB4BD800AB73}" type="presParOf" srcId="{071DE7C8-F008-404E-90FF-71FC42CBC86C}" destId="{02B85B5C-998A-47EC-8FF8-5E9059B13C4E}" srcOrd="1" destOrd="0" presId="urn:microsoft.com/office/officeart/2005/8/layout/orgChart1"/>
    <dgm:cxn modelId="{76C02B99-7AC8-4883-B468-BB888138341B}" type="presParOf" srcId="{071DE7C8-F008-404E-90FF-71FC42CBC86C}" destId="{D80F11F2-E032-48CD-97B9-E0C3A31FA10A}" srcOrd="2" destOrd="0" presId="urn:microsoft.com/office/officeart/2005/8/layout/orgChart1"/>
    <dgm:cxn modelId="{48D871EA-31BF-4DEA-8745-E008E83DA20E}" type="presParOf" srcId="{BECAAF72-5F01-4D74-B8D9-735B5EB499F7}" destId="{6A93B716-8908-4745-AC2C-3B839128CBCE}" srcOrd="2" destOrd="0" presId="urn:microsoft.com/office/officeart/2005/8/layout/orgChart1"/>
    <dgm:cxn modelId="{81624E30-500C-4244-871B-873EFEB9A4AD}" type="presParOf" srcId="{BECAAF72-5F01-4D74-B8D9-735B5EB499F7}" destId="{2AC9CC0B-9C8C-47DC-9A00-D6C97E792B2A}" srcOrd="3" destOrd="0" presId="urn:microsoft.com/office/officeart/2005/8/layout/orgChart1"/>
    <dgm:cxn modelId="{947A99B0-B2F0-4C7E-A44C-60DF683B76E0}" type="presParOf" srcId="{2AC9CC0B-9C8C-47DC-9A00-D6C97E792B2A}" destId="{56763853-5D28-4C74-9CE3-D397BDCE0E06}" srcOrd="0" destOrd="0" presId="urn:microsoft.com/office/officeart/2005/8/layout/orgChart1"/>
    <dgm:cxn modelId="{7CEEFBF0-4953-462A-8E5A-0E091D8F4691}" type="presParOf" srcId="{56763853-5D28-4C74-9CE3-D397BDCE0E06}" destId="{38CAA95C-E66D-442F-A5BD-71349269374E}" srcOrd="0" destOrd="0" presId="urn:microsoft.com/office/officeart/2005/8/layout/orgChart1"/>
    <dgm:cxn modelId="{162EBD8B-AF44-43D9-BA71-A0D89AA893E8}" type="presParOf" srcId="{56763853-5D28-4C74-9CE3-D397BDCE0E06}" destId="{D6A26D7D-81E1-4F3B-A70E-A9BCF9497AE3}" srcOrd="1" destOrd="0" presId="urn:microsoft.com/office/officeart/2005/8/layout/orgChart1"/>
    <dgm:cxn modelId="{654D15B1-CD58-4F76-810B-E6A2C1139FDB}" type="presParOf" srcId="{2AC9CC0B-9C8C-47DC-9A00-D6C97E792B2A}" destId="{C1C39124-4A24-4F89-960D-8AE256683EB1}" srcOrd="1" destOrd="0" presId="urn:microsoft.com/office/officeart/2005/8/layout/orgChart1"/>
    <dgm:cxn modelId="{F067EBE2-ED35-4F4D-8086-E80C71BE96AB}" type="presParOf" srcId="{2AC9CC0B-9C8C-47DC-9A00-D6C97E792B2A}" destId="{61DB0041-0C12-40E9-B823-3D37B5C5B5E9}" srcOrd="2" destOrd="0" presId="urn:microsoft.com/office/officeart/2005/8/layout/orgChart1"/>
    <dgm:cxn modelId="{98654D78-4D78-4332-8D8A-675CED30C9BA}" type="presParOf" srcId="{BECAAF72-5F01-4D74-B8D9-735B5EB499F7}" destId="{B12D92AA-08AE-4FC8-9DA9-881960ACBB8D}" srcOrd="4" destOrd="0" presId="urn:microsoft.com/office/officeart/2005/8/layout/orgChart1"/>
    <dgm:cxn modelId="{911945B0-D6B9-4426-946A-6ADE145C5C0D}" type="presParOf" srcId="{BECAAF72-5F01-4D74-B8D9-735B5EB499F7}" destId="{EBC2AD92-5A12-40DE-ADBD-43AAB4DDD1A2}" srcOrd="5" destOrd="0" presId="urn:microsoft.com/office/officeart/2005/8/layout/orgChart1"/>
    <dgm:cxn modelId="{0388218D-29ED-4DDE-A47B-4D47E1466CFB}" type="presParOf" srcId="{EBC2AD92-5A12-40DE-ADBD-43AAB4DDD1A2}" destId="{E502746F-6736-458C-B999-7FF26DB24310}" srcOrd="0" destOrd="0" presId="urn:microsoft.com/office/officeart/2005/8/layout/orgChart1"/>
    <dgm:cxn modelId="{B082BAC6-49BF-4A7E-B677-E6F6588EE11C}" type="presParOf" srcId="{E502746F-6736-458C-B999-7FF26DB24310}" destId="{5E39246B-486C-4265-B376-DAA2A2F98133}" srcOrd="0" destOrd="0" presId="urn:microsoft.com/office/officeart/2005/8/layout/orgChart1"/>
    <dgm:cxn modelId="{E0FE6B2F-302F-40AA-88D4-94EEB834B3F9}" type="presParOf" srcId="{E502746F-6736-458C-B999-7FF26DB24310}" destId="{AB01DC24-D83E-424D-AE99-0682AFCD2E24}" srcOrd="1" destOrd="0" presId="urn:microsoft.com/office/officeart/2005/8/layout/orgChart1"/>
    <dgm:cxn modelId="{64D2950F-9002-47F4-85AA-E5822E48DA01}" type="presParOf" srcId="{EBC2AD92-5A12-40DE-ADBD-43AAB4DDD1A2}" destId="{BC9C6356-253B-4237-A3DB-ADB78931DD0A}" srcOrd="1" destOrd="0" presId="urn:microsoft.com/office/officeart/2005/8/layout/orgChart1"/>
    <dgm:cxn modelId="{CAACF49B-9055-402A-8A1F-43877E619707}" type="presParOf" srcId="{EBC2AD92-5A12-40DE-ADBD-43AAB4DDD1A2}" destId="{160E72D9-CEF1-4CAC-BDF7-BAB13AA0A9EB}" srcOrd="2" destOrd="0" presId="urn:microsoft.com/office/officeart/2005/8/layout/orgChart1"/>
    <dgm:cxn modelId="{82EFC69B-C1F9-499D-BA82-831127731680}" type="presParOf" srcId="{BECAAF72-5F01-4D74-B8D9-735B5EB499F7}" destId="{270CEE69-18E9-4BD7-B394-7C8612A11BE4}" srcOrd="6" destOrd="0" presId="urn:microsoft.com/office/officeart/2005/8/layout/orgChart1"/>
    <dgm:cxn modelId="{5ADE1427-3EDC-41CA-997C-4488152538B5}" type="presParOf" srcId="{BECAAF72-5F01-4D74-B8D9-735B5EB499F7}" destId="{9BE8852E-9A5F-4B8F-8CC4-0030A3B8A312}" srcOrd="7" destOrd="0" presId="urn:microsoft.com/office/officeart/2005/8/layout/orgChart1"/>
    <dgm:cxn modelId="{0840CA18-0592-4286-A0E8-A2389585CEFF}" type="presParOf" srcId="{9BE8852E-9A5F-4B8F-8CC4-0030A3B8A312}" destId="{CE049DCE-F22F-42FF-B729-4A5F6E460DAF}" srcOrd="0" destOrd="0" presId="urn:microsoft.com/office/officeart/2005/8/layout/orgChart1"/>
    <dgm:cxn modelId="{1FB2F016-9179-4964-B40C-2C1059354007}" type="presParOf" srcId="{CE049DCE-F22F-42FF-B729-4A5F6E460DAF}" destId="{05C305C6-EE6B-4B77-B925-8A73F97A747E}" srcOrd="0" destOrd="0" presId="urn:microsoft.com/office/officeart/2005/8/layout/orgChart1"/>
    <dgm:cxn modelId="{C8D5FC1C-35DD-49F6-B7BB-ECE0222F30A5}" type="presParOf" srcId="{CE049DCE-F22F-42FF-B729-4A5F6E460DAF}" destId="{286E41F3-42EE-4D19-A728-34E16E3CD01D}" srcOrd="1" destOrd="0" presId="urn:microsoft.com/office/officeart/2005/8/layout/orgChart1"/>
    <dgm:cxn modelId="{104311A2-F16C-48E6-A78E-ACADEF663F88}" type="presParOf" srcId="{9BE8852E-9A5F-4B8F-8CC4-0030A3B8A312}" destId="{661E8C96-C3BD-441D-B431-70B468650B0B}" srcOrd="1" destOrd="0" presId="urn:microsoft.com/office/officeart/2005/8/layout/orgChart1"/>
    <dgm:cxn modelId="{2E40FAD7-2F42-4E03-BBEE-E1FC2C151B76}" type="presParOf" srcId="{9BE8852E-9A5F-4B8F-8CC4-0030A3B8A312}" destId="{5C52B253-CF22-4625-BB15-923ECBDA3C2C}" srcOrd="2" destOrd="0" presId="urn:microsoft.com/office/officeart/2005/8/layout/orgChart1"/>
    <dgm:cxn modelId="{2BD847DC-2A14-4542-AB97-78485FEBCEB9}" type="presParOf" srcId="{BECAAF72-5F01-4D74-B8D9-735B5EB499F7}" destId="{C5731F91-ECDE-4254-8D84-019002B67A4B}" srcOrd="8" destOrd="0" presId="urn:microsoft.com/office/officeart/2005/8/layout/orgChart1"/>
    <dgm:cxn modelId="{57ACA4F9-205A-4B01-8B85-9DA2AE031638}" type="presParOf" srcId="{BECAAF72-5F01-4D74-B8D9-735B5EB499F7}" destId="{2808EA9A-50D6-44C1-9832-4D5A9EE94952}" srcOrd="9" destOrd="0" presId="urn:microsoft.com/office/officeart/2005/8/layout/orgChart1"/>
    <dgm:cxn modelId="{0D56C9E1-B46C-4B5E-A08D-8486750AF0C4}" type="presParOf" srcId="{2808EA9A-50D6-44C1-9832-4D5A9EE94952}" destId="{74581DBA-228A-4341-9B62-976373D48070}" srcOrd="0" destOrd="0" presId="urn:microsoft.com/office/officeart/2005/8/layout/orgChart1"/>
    <dgm:cxn modelId="{0DCDB8AC-950B-48CE-B374-7AF55A948678}" type="presParOf" srcId="{74581DBA-228A-4341-9B62-976373D48070}" destId="{E8004B41-6338-47AD-BFE7-17B221E567AA}" srcOrd="0" destOrd="0" presId="urn:microsoft.com/office/officeart/2005/8/layout/orgChart1"/>
    <dgm:cxn modelId="{CBCAE3F8-5C77-4185-B6A2-AFCE3F45E107}" type="presParOf" srcId="{74581DBA-228A-4341-9B62-976373D48070}" destId="{EAAF9BFF-6078-4E35-B41A-7E31003E6D7E}" srcOrd="1" destOrd="0" presId="urn:microsoft.com/office/officeart/2005/8/layout/orgChart1"/>
    <dgm:cxn modelId="{6FFB9AB9-50CF-4F08-8AD1-72CC352A308E}" type="presParOf" srcId="{2808EA9A-50D6-44C1-9832-4D5A9EE94952}" destId="{A8275968-532D-4DD3-91AB-7CC44A178C80}" srcOrd="1" destOrd="0" presId="urn:microsoft.com/office/officeart/2005/8/layout/orgChart1"/>
    <dgm:cxn modelId="{FF1D2D42-75A0-44FA-ACBF-BFEF7DF5FE9D}" type="presParOf" srcId="{2808EA9A-50D6-44C1-9832-4D5A9EE94952}" destId="{91A5BF60-F7B8-49A7-BD79-DC143CC6C6F6}" srcOrd="2" destOrd="0" presId="urn:microsoft.com/office/officeart/2005/8/layout/orgChart1"/>
    <dgm:cxn modelId="{28DF5501-EBD3-48C1-BED8-AA20784A78F7}" type="presParOf" srcId="{BECAAF72-5F01-4D74-B8D9-735B5EB499F7}" destId="{D2044238-2E17-4AEF-87FB-CEEE0E56C65A}" srcOrd="10" destOrd="0" presId="urn:microsoft.com/office/officeart/2005/8/layout/orgChart1"/>
    <dgm:cxn modelId="{8B9F098F-E91A-42E9-975D-D8DFBD44DF56}" type="presParOf" srcId="{BECAAF72-5F01-4D74-B8D9-735B5EB499F7}" destId="{A6689909-C8F2-4EB3-BE67-FCF041B9F2E0}" srcOrd="11" destOrd="0" presId="urn:microsoft.com/office/officeart/2005/8/layout/orgChart1"/>
    <dgm:cxn modelId="{8464ED6F-5953-412A-A01C-4F6C6C667CD2}" type="presParOf" srcId="{A6689909-C8F2-4EB3-BE67-FCF041B9F2E0}" destId="{21775039-C7CD-4D39-BC83-4F050FD7371A}" srcOrd="0" destOrd="0" presId="urn:microsoft.com/office/officeart/2005/8/layout/orgChart1"/>
    <dgm:cxn modelId="{5F1BF8C7-AC46-4936-B8A5-89F1D992ECCA}" type="presParOf" srcId="{21775039-C7CD-4D39-BC83-4F050FD7371A}" destId="{C9E2F917-6E96-40B7-BB1E-511015574E71}" srcOrd="0" destOrd="0" presId="urn:microsoft.com/office/officeart/2005/8/layout/orgChart1"/>
    <dgm:cxn modelId="{10B88543-4527-4126-B0A8-8C5146006011}" type="presParOf" srcId="{21775039-C7CD-4D39-BC83-4F050FD7371A}" destId="{B8699FA6-9559-4895-B5D4-F73E8DB68E6F}" srcOrd="1" destOrd="0" presId="urn:microsoft.com/office/officeart/2005/8/layout/orgChart1"/>
    <dgm:cxn modelId="{9FD6FCFC-0A19-4079-80A9-4A9BA89D304B}" type="presParOf" srcId="{A6689909-C8F2-4EB3-BE67-FCF041B9F2E0}" destId="{D614CD9F-8F52-466B-99E0-697B8918B17F}" srcOrd="1" destOrd="0" presId="urn:microsoft.com/office/officeart/2005/8/layout/orgChart1"/>
    <dgm:cxn modelId="{BF0724EE-E859-4FB0-A924-213886F60FA9}" type="presParOf" srcId="{A6689909-C8F2-4EB3-BE67-FCF041B9F2E0}" destId="{12FA4B80-8A69-48DC-828B-6363E57A44E3}" srcOrd="2" destOrd="0" presId="urn:microsoft.com/office/officeart/2005/8/layout/orgChart1"/>
    <dgm:cxn modelId="{E096E0A5-A359-4A67-AAF0-E857F66E97DD}" type="presParOf" srcId="{7169F33B-5DF5-4D45-83CA-81C0053B8D3F}" destId="{732D2F8A-AE0F-4D6D-90DE-52FA3AB4BC9B}" srcOrd="2" destOrd="0" presId="urn:microsoft.com/office/officeart/2005/8/layout/orgChart1"/>
    <dgm:cxn modelId="{3FDBE647-21D7-4AB0-B9BE-CFB7C9EEFD43}" type="presParOf" srcId="{732D2F8A-AE0F-4D6D-90DE-52FA3AB4BC9B}" destId="{B24EEC36-027B-4199-8454-9A215F8C169B}" srcOrd="0" destOrd="0" presId="urn:microsoft.com/office/officeart/2005/8/layout/orgChart1"/>
    <dgm:cxn modelId="{E5337F2B-A738-46E9-91D5-70D243E55ABC}" type="presParOf" srcId="{732D2F8A-AE0F-4D6D-90DE-52FA3AB4BC9B}" destId="{9F467496-834D-4C53-8B4D-7DC268804C35}" srcOrd="1" destOrd="0" presId="urn:microsoft.com/office/officeart/2005/8/layout/orgChart1"/>
    <dgm:cxn modelId="{FACBE4D4-8D65-4CFC-9F01-F79ECBDD406C}" type="presParOf" srcId="{9F467496-834D-4C53-8B4D-7DC268804C35}" destId="{568F71AC-27EA-4EFA-9130-279820FA44A4}" srcOrd="0" destOrd="0" presId="urn:microsoft.com/office/officeart/2005/8/layout/orgChart1"/>
    <dgm:cxn modelId="{589FF5D8-91E0-494E-A166-966BC6170D64}" type="presParOf" srcId="{568F71AC-27EA-4EFA-9130-279820FA44A4}" destId="{E9ADE6FC-4889-4089-8DE2-917FCBCB577A}" srcOrd="0" destOrd="0" presId="urn:microsoft.com/office/officeart/2005/8/layout/orgChart1"/>
    <dgm:cxn modelId="{1450A1AD-9DF6-4C71-928A-CE6EAB4BE0F6}" type="presParOf" srcId="{568F71AC-27EA-4EFA-9130-279820FA44A4}" destId="{EEA0D954-E01F-4079-9769-89D60B70E515}" srcOrd="1" destOrd="0" presId="urn:microsoft.com/office/officeart/2005/8/layout/orgChart1"/>
    <dgm:cxn modelId="{FF6E576A-9EE5-4B0A-9F81-66518E79AFAF}" type="presParOf" srcId="{9F467496-834D-4C53-8B4D-7DC268804C35}" destId="{1B33BEC8-C79D-42F1-BC00-33DECD7ED76B}" srcOrd="1" destOrd="0" presId="urn:microsoft.com/office/officeart/2005/8/layout/orgChart1"/>
    <dgm:cxn modelId="{31BD81B3-D1FC-4F0B-9145-273DCF3D54F4}" type="presParOf" srcId="{9F467496-834D-4C53-8B4D-7DC268804C35}" destId="{1575CAF6-7B3F-4BA4-A728-9362B1988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14C3D0-11D1-478E-80DE-8A82D6ECB935}"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271D4EA6-57D2-42C4-97B2-F3B9017947C2}">
      <dgm:prSet phldrT="[Text]"/>
      <dgm:spPr/>
      <dgm:t>
        <a:bodyPr/>
        <a:lstStyle/>
        <a:p>
          <a:r>
            <a:rPr lang="en-US" dirty="0"/>
            <a:t>65%</a:t>
          </a:r>
        </a:p>
      </dgm:t>
    </dgm:pt>
    <dgm:pt modelId="{151CADA9-CDC7-46E4-A395-950ED3732835}" type="parTrans" cxnId="{B2F58C77-881B-49EF-9D91-FD98FA45D029}">
      <dgm:prSet/>
      <dgm:spPr/>
      <dgm:t>
        <a:bodyPr/>
        <a:lstStyle/>
        <a:p>
          <a:endParaRPr lang="en-US"/>
        </a:p>
      </dgm:t>
    </dgm:pt>
    <dgm:pt modelId="{E10A3F58-1228-4374-AEE6-12B39FC702FE}" type="sibTrans" cxnId="{B2F58C77-881B-49EF-9D91-FD98FA45D029}">
      <dgm:prSet/>
      <dgm:spPr/>
      <dgm:t>
        <a:bodyPr/>
        <a:lstStyle/>
        <a:p>
          <a:endParaRPr lang="en-US"/>
        </a:p>
      </dgm:t>
    </dgm:pt>
    <dgm:pt modelId="{00DB93F8-5EC4-4B00-8B23-FD202B0929A4}">
      <dgm:prSet phldrT="[Text]"/>
      <dgm:spPr/>
      <dgm:t>
        <a:bodyPr/>
        <a:lstStyle/>
        <a:p>
          <a:r>
            <a:rPr lang="en-US" dirty="0"/>
            <a:t>Equity</a:t>
          </a:r>
        </a:p>
      </dgm:t>
    </dgm:pt>
    <dgm:pt modelId="{E5BADD99-A011-49FE-ADA2-DD36392D663A}" type="parTrans" cxnId="{A45C9B1A-E1C0-45F7-8290-7AA30473E7D0}">
      <dgm:prSet/>
      <dgm:spPr/>
      <dgm:t>
        <a:bodyPr/>
        <a:lstStyle/>
        <a:p>
          <a:endParaRPr lang="en-US"/>
        </a:p>
      </dgm:t>
    </dgm:pt>
    <dgm:pt modelId="{3A86CA73-AF39-4AA6-9210-D57C23F402D9}" type="sibTrans" cxnId="{A45C9B1A-E1C0-45F7-8290-7AA30473E7D0}">
      <dgm:prSet/>
      <dgm:spPr/>
      <dgm:t>
        <a:bodyPr/>
        <a:lstStyle/>
        <a:p>
          <a:endParaRPr lang="en-US"/>
        </a:p>
      </dgm:t>
    </dgm:pt>
    <dgm:pt modelId="{C6771F2D-B332-48D2-A276-E96B493F71DE}">
      <dgm:prSet phldrT="[Text]"/>
      <dgm:spPr/>
      <dgm:t>
        <a:bodyPr/>
        <a:lstStyle/>
        <a:p>
          <a:r>
            <a:rPr lang="en-US" dirty="0"/>
            <a:t>65%</a:t>
          </a:r>
        </a:p>
      </dgm:t>
    </dgm:pt>
    <dgm:pt modelId="{F3B93308-CBA3-4B73-81C2-BEDF41CEDA23}" type="parTrans" cxnId="{C112B427-F184-4E76-A27B-FC68F1749E21}">
      <dgm:prSet/>
      <dgm:spPr/>
      <dgm:t>
        <a:bodyPr/>
        <a:lstStyle/>
        <a:p>
          <a:endParaRPr lang="en-US"/>
        </a:p>
      </dgm:t>
    </dgm:pt>
    <dgm:pt modelId="{2C1890E0-743D-439F-9424-ECBE1E7FEF89}" type="sibTrans" cxnId="{C112B427-F184-4E76-A27B-FC68F1749E21}">
      <dgm:prSet/>
      <dgm:spPr/>
      <dgm:t>
        <a:bodyPr/>
        <a:lstStyle/>
        <a:p>
          <a:endParaRPr lang="en-US"/>
        </a:p>
      </dgm:t>
    </dgm:pt>
    <dgm:pt modelId="{947BC82D-1E6C-4D2D-A44C-016FC4A01B31}">
      <dgm:prSet phldrT="[Text]"/>
      <dgm:spPr/>
      <dgm:t>
        <a:bodyPr/>
        <a:lstStyle/>
        <a:p>
          <a:r>
            <a:rPr lang="en-US" dirty="0"/>
            <a:t>Debt</a:t>
          </a:r>
        </a:p>
      </dgm:t>
    </dgm:pt>
    <dgm:pt modelId="{E09168B6-ABBD-46AD-B667-3F815FA362AC}" type="parTrans" cxnId="{F2593817-63CB-4290-B4C3-1ACBEA79D7B2}">
      <dgm:prSet/>
      <dgm:spPr/>
      <dgm:t>
        <a:bodyPr/>
        <a:lstStyle/>
        <a:p>
          <a:endParaRPr lang="en-US"/>
        </a:p>
      </dgm:t>
    </dgm:pt>
    <dgm:pt modelId="{D119F1CE-C777-452B-B51B-16B244A8CA7A}" type="sibTrans" cxnId="{F2593817-63CB-4290-B4C3-1ACBEA79D7B2}">
      <dgm:prSet/>
      <dgm:spPr/>
      <dgm:t>
        <a:bodyPr/>
        <a:lstStyle/>
        <a:p>
          <a:endParaRPr lang="en-US"/>
        </a:p>
      </dgm:t>
    </dgm:pt>
    <dgm:pt modelId="{BF297F23-8B0C-4BB0-A05E-B9031521EE86}">
      <dgm:prSet phldrT="[Text]"/>
      <dgm:spPr/>
      <dgm:t>
        <a:bodyPr/>
        <a:lstStyle/>
        <a:p>
          <a:r>
            <a:rPr lang="en-US" dirty="0"/>
            <a:t>Metals</a:t>
          </a:r>
        </a:p>
      </dgm:t>
    </dgm:pt>
    <dgm:pt modelId="{B0A3EA4A-E508-4AC9-8028-1F9C44CBF5E8}" type="parTrans" cxnId="{32B2D623-2579-4A85-B38D-62F7A1AF7F85}">
      <dgm:prSet/>
      <dgm:spPr/>
      <dgm:t>
        <a:bodyPr/>
        <a:lstStyle/>
        <a:p>
          <a:endParaRPr lang="en-US"/>
        </a:p>
      </dgm:t>
    </dgm:pt>
    <dgm:pt modelId="{44724A07-BA71-4820-B2C8-2CDC2B65019B}" type="sibTrans" cxnId="{32B2D623-2579-4A85-B38D-62F7A1AF7F85}">
      <dgm:prSet/>
      <dgm:spPr/>
      <dgm:t>
        <a:bodyPr/>
        <a:lstStyle/>
        <a:p>
          <a:endParaRPr lang="en-US"/>
        </a:p>
      </dgm:t>
    </dgm:pt>
    <dgm:pt modelId="{0E47FA9F-F435-4309-8569-DFDED3FB372B}">
      <dgm:prSet phldrT="[Text]"/>
      <dgm:spPr/>
      <dgm:t>
        <a:bodyPr/>
        <a:lstStyle/>
        <a:p>
          <a:r>
            <a:rPr lang="en-US" dirty="0"/>
            <a:t>Gold</a:t>
          </a:r>
        </a:p>
      </dgm:t>
    </dgm:pt>
    <dgm:pt modelId="{A9A32A09-AC20-4BCC-8544-CB301A0E5D6C}" type="parTrans" cxnId="{A4ADF609-A83C-4866-A543-9B0EDFB83CB1}">
      <dgm:prSet/>
      <dgm:spPr/>
      <dgm:t>
        <a:bodyPr/>
        <a:lstStyle/>
        <a:p>
          <a:endParaRPr lang="en-US"/>
        </a:p>
      </dgm:t>
    </dgm:pt>
    <dgm:pt modelId="{81D2AC16-0596-4B13-B2F4-6A5C92031B99}" type="sibTrans" cxnId="{A4ADF609-A83C-4866-A543-9B0EDFB83CB1}">
      <dgm:prSet/>
      <dgm:spPr/>
      <dgm:t>
        <a:bodyPr/>
        <a:lstStyle/>
        <a:p>
          <a:endParaRPr lang="en-US"/>
        </a:p>
      </dgm:t>
    </dgm:pt>
    <dgm:pt modelId="{A15A4B22-7EBD-4574-B9F9-F872F9124600}">
      <dgm:prSet phldrT="[Text]"/>
      <dgm:spPr/>
      <dgm:t>
        <a:bodyPr/>
        <a:lstStyle/>
        <a:p>
          <a:r>
            <a:rPr lang="en-US" dirty="0"/>
            <a:t>???</a:t>
          </a:r>
        </a:p>
      </dgm:t>
    </dgm:pt>
    <dgm:pt modelId="{6B799940-1DA0-4F52-8726-D0C8DE24727B}" type="parTrans" cxnId="{9B09194A-FC34-486A-A588-8293EC339222}">
      <dgm:prSet/>
      <dgm:spPr/>
      <dgm:t>
        <a:bodyPr/>
        <a:lstStyle/>
        <a:p>
          <a:endParaRPr lang="en-US"/>
        </a:p>
      </dgm:t>
    </dgm:pt>
    <dgm:pt modelId="{82294AA6-818B-4E95-A5B8-7D5D2B6B3243}" type="sibTrans" cxnId="{9B09194A-FC34-486A-A588-8293EC339222}">
      <dgm:prSet/>
      <dgm:spPr/>
      <dgm:t>
        <a:bodyPr/>
        <a:lstStyle/>
        <a:p>
          <a:endParaRPr lang="en-US"/>
        </a:p>
      </dgm:t>
    </dgm:pt>
    <dgm:pt modelId="{A13F091B-5F3A-4E3E-8DDB-8DF6B285F335}">
      <dgm:prSet phldrT="[Text]"/>
      <dgm:spPr/>
      <dgm:t>
        <a:bodyPr/>
        <a:lstStyle/>
        <a:p>
          <a:r>
            <a:rPr lang="en-US" dirty="0"/>
            <a:t>Hybrid</a:t>
          </a:r>
        </a:p>
      </dgm:t>
    </dgm:pt>
    <dgm:pt modelId="{3E7139B2-557B-4BB7-945D-A4004B5F1B6C}" type="parTrans" cxnId="{7373C42C-B018-41BB-B3FB-D55A7CBB1172}">
      <dgm:prSet/>
      <dgm:spPr/>
      <dgm:t>
        <a:bodyPr/>
        <a:lstStyle/>
        <a:p>
          <a:endParaRPr lang="en-US"/>
        </a:p>
      </dgm:t>
    </dgm:pt>
    <dgm:pt modelId="{E36A0FFF-710C-4721-BEE7-0DD98B3EE021}" type="sibTrans" cxnId="{7373C42C-B018-41BB-B3FB-D55A7CBB1172}">
      <dgm:prSet/>
      <dgm:spPr/>
      <dgm:t>
        <a:bodyPr/>
        <a:lstStyle/>
        <a:p>
          <a:endParaRPr lang="en-US"/>
        </a:p>
      </dgm:t>
    </dgm:pt>
    <dgm:pt modelId="{0C700D29-95BB-4A0F-94A2-FA2BF7221CEB}" type="pres">
      <dgm:prSet presAssocID="{BF14C3D0-11D1-478E-80DE-8A82D6ECB935}" presName="cycleMatrixDiagram" presStyleCnt="0">
        <dgm:presLayoutVars>
          <dgm:chMax val="1"/>
          <dgm:dir/>
          <dgm:animLvl val="lvl"/>
          <dgm:resizeHandles val="exact"/>
        </dgm:presLayoutVars>
      </dgm:prSet>
      <dgm:spPr/>
    </dgm:pt>
    <dgm:pt modelId="{06FC9B59-7090-4BC2-9D8A-09431586E709}" type="pres">
      <dgm:prSet presAssocID="{BF14C3D0-11D1-478E-80DE-8A82D6ECB935}" presName="children" presStyleCnt="0"/>
      <dgm:spPr/>
    </dgm:pt>
    <dgm:pt modelId="{4E0F9F90-78FE-4CFC-B6B3-DF21564F5A88}" type="pres">
      <dgm:prSet presAssocID="{BF14C3D0-11D1-478E-80DE-8A82D6ECB935}" presName="child1group" presStyleCnt="0"/>
      <dgm:spPr/>
    </dgm:pt>
    <dgm:pt modelId="{590C1E6E-A7B9-404B-BF61-83B923B8A91E}" type="pres">
      <dgm:prSet presAssocID="{BF14C3D0-11D1-478E-80DE-8A82D6ECB935}" presName="child1" presStyleLbl="bgAcc1" presStyleIdx="0" presStyleCnt="4"/>
      <dgm:spPr/>
    </dgm:pt>
    <dgm:pt modelId="{6286F7BB-90DE-4734-9C02-EBD81089EB8F}" type="pres">
      <dgm:prSet presAssocID="{BF14C3D0-11D1-478E-80DE-8A82D6ECB935}" presName="child1Text" presStyleLbl="bgAcc1" presStyleIdx="0" presStyleCnt="4">
        <dgm:presLayoutVars>
          <dgm:bulletEnabled val="1"/>
        </dgm:presLayoutVars>
      </dgm:prSet>
      <dgm:spPr/>
    </dgm:pt>
    <dgm:pt modelId="{72EC3014-1F8C-4BA6-AAAD-B86FE26BDFB5}" type="pres">
      <dgm:prSet presAssocID="{BF14C3D0-11D1-478E-80DE-8A82D6ECB935}" presName="child2group" presStyleCnt="0"/>
      <dgm:spPr/>
    </dgm:pt>
    <dgm:pt modelId="{D88C0A80-9142-4580-B959-7D271950E0F9}" type="pres">
      <dgm:prSet presAssocID="{BF14C3D0-11D1-478E-80DE-8A82D6ECB935}" presName="child2" presStyleLbl="bgAcc1" presStyleIdx="1" presStyleCnt="4"/>
      <dgm:spPr/>
    </dgm:pt>
    <dgm:pt modelId="{C43B6296-A616-48C6-9B88-6B013C101CC1}" type="pres">
      <dgm:prSet presAssocID="{BF14C3D0-11D1-478E-80DE-8A82D6ECB935}" presName="child2Text" presStyleLbl="bgAcc1" presStyleIdx="1" presStyleCnt="4">
        <dgm:presLayoutVars>
          <dgm:bulletEnabled val="1"/>
        </dgm:presLayoutVars>
      </dgm:prSet>
      <dgm:spPr/>
    </dgm:pt>
    <dgm:pt modelId="{C3806383-1CF2-4241-9606-AAA2F100B364}" type="pres">
      <dgm:prSet presAssocID="{BF14C3D0-11D1-478E-80DE-8A82D6ECB935}" presName="child3group" presStyleCnt="0"/>
      <dgm:spPr/>
    </dgm:pt>
    <dgm:pt modelId="{DDA9F21F-5646-430D-959C-AE29D1C1D19D}" type="pres">
      <dgm:prSet presAssocID="{BF14C3D0-11D1-478E-80DE-8A82D6ECB935}" presName="child3" presStyleLbl="bgAcc1" presStyleIdx="2" presStyleCnt="4"/>
      <dgm:spPr/>
    </dgm:pt>
    <dgm:pt modelId="{FBCB2CF3-E842-44F9-9E35-D843DEC9C077}" type="pres">
      <dgm:prSet presAssocID="{BF14C3D0-11D1-478E-80DE-8A82D6ECB935}" presName="child3Text" presStyleLbl="bgAcc1" presStyleIdx="2" presStyleCnt="4">
        <dgm:presLayoutVars>
          <dgm:bulletEnabled val="1"/>
        </dgm:presLayoutVars>
      </dgm:prSet>
      <dgm:spPr/>
    </dgm:pt>
    <dgm:pt modelId="{AF434FB9-BCD7-4B53-BC6F-B96A3C9A8913}" type="pres">
      <dgm:prSet presAssocID="{BF14C3D0-11D1-478E-80DE-8A82D6ECB935}" presName="child4group" presStyleCnt="0"/>
      <dgm:spPr/>
    </dgm:pt>
    <dgm:pt modelId="{8B535048-9CA9-4262-9EE3-9A77E4A3CF3B}" type="pres">
      <dgm:prSet presAssocID="{BF14C3D0-11D1-478E-80DE-8A82D6ECB935}" presName="child4" presStyleLbl="bgAcc1" presStyleIdx="3" presStyleCnt="4"/>
      <dgm:spPr/>
    </dgm:pt>
    <dgm:pt modelId="{7BCC0CDA-39EE-4571-9F8A-4EE841C3F149}" type="pres">
      <dgm:prSet presAssocID="{BF14C3D0-11D1-478E-80DE-8A82D6ECB935}" presName="child4Text" presStyleLbl="bgAcc1" presStyleIdx="3" presStyleCnt="4">
        <dgm:presLayoutVars>
          <dgm:bulletEnabled val="1"/>
        </dgm:presLayoutVars>
      </dgm:prSet>
      <dgm:spPr/>
    </dgm:pt>
    <dgm:pt modelId="{2B06BBF5-8D16-42D1-BABD-8CB538A4A7A5}" type="pres">
      <dgm:prSet presAssocID="{BF14C3D0-11D1-478E-80DE-8A82D6ECB935}" presName="childPlaceholder" presStyleCnt="0"/>
      <dgm:spPr/>
    </dgm:pt>
    <dgm:pt modelId="{FA18B220-237B-4B7B-9CF5-7A33AA58B8B3}" type="pres">
      <dgm:prSet presAssocID="{BF14C3D0-11D1-478E-80DE-8A82D6ECB935}" presName="circle" presStyleCnt="0"/>
      <dgm:spPr/>
    </dgm:pt>
    <dgm:pt modelId="{6709D53F-862F-4E1C-B160-FA1FD3102206}" type="pres">
      <dgm:prSet presAssocID="{BF14C3D0-11D1-478E-80DE-8A82D6ECB935}" presName="quadrant1" presStyleLbl="node1" presStyleIdx="0" presStyleCnt="4">
        <dgm:presLayoutVars>
          <dgm:chMax val="1"/>
          <dgm:bulletEnabled val="1"/>
        </dgm:presLayoutVars>
      </dgm:prSet>
      <dgm:spPr/>
    </dgm:pt>
    <dgm:pt modelId="{E9B7279B-2BDC-4D4F-9B26-0F6437BEA79D}" type="pres">
      <dgm:prSet presAssocID="{BF14C3D0-11D1-478E-80DE-8A82D6ECB935}" presName="quadrant2" presStyleLbl="node1" presStyleIdx="1" presStyleCnt="4">
        <dgm:presLayoutVars>
          <dgm:chMax val="1"/>
          <dgm:bulletEnabled val="1"/>
        </dgm:presLayoutVars>
      </dgm:prSet>
      <dgm:spPr/>
    </dgm:pt>
    <dgm:pt modelId="{0B64F3A3-B9CD-44A0-8A85-C0731DEEA9B7}" type="pres">
      <dgm:prSet presAssocID="{BF14C3D0-11D1-478E-80DE-8A82D6ECB935}" presName="quadrant3" presStyleLbl="node1" presStyleIdx="2" presStyleCnt="4">
        <dgm:presLayoutVars>
          <dgm:chMax val="1"/>
          <dgm:bulletEnabled val="1"/>
        </dgm:presLayoutVars>
      </dgm:prSet>
      <dgm:spPr/>
    </dgm:pt>
    <dgm:pt modelId="{0314129D-DA62-481A-BECE-535D1FFF4790}" type="pres">
      <dgm:prSet presAssocID="{BF14C3D0-11D1-478E-80DE-8A82D6ECB935}" presName="quadrant4" presStyleLbl="node1" presStyleIdx="3" presStyleCnt="4">
        <dgm:presLayoutVars>
          <dgm:chMax val="1"/>
          <dgm:bulletEnabled val="1"/>
        </dgm:presLayoutVars>
      </dgm:prSet>
      <dgm:spPr/>
    </dgm:pt>
    <dgm:pt modelId="{0D38E426-F294-4B17-870E-30DEDEFAEDE4}" type="pres">
      <dgm:prSet presAssocID="{BF14C3D0-11D1-478E-80DE-8A82D6ECB935}" presName="quadrantPlaceholder" presStyleCnt="0"/>
      <dgm:spPr/>
    </dgm:pt>
    <dgm:pt modelId="{2FD1E98E-E145-440E-8D86-2F92ABC074CD}" type="pres">
      <dgm:prSet presAssocID="{BF14C3D0-11D1-478E-80DE-8A82D6ECB935}" presName="center1" presStyleLbl="fgShp" presStyleIdx="0" presStyleCnt="2"/>
      <dgm:spPr/>
    </dgm:pt>
    <dgm:pt modelId="{CE8EFB1E-94FA-47CC-8151-5DA0134C30A3}" type="pres">
      <dgm:prSet presAssocID="{BF14C3D0-11D1-478E-80DE-8A82D6ECB935}" presName="center2" presStyleLbl="fgShp" presStyleIdx="1" presStyleCnt="2"/>
      <dgm:spPr/>
    </dgm:pt>
  </dgm:ptLst>
  <dgm:cxnLst>
    <dgm:cxn modelId="{AEBE5708-1439-48D3-B0DE-F6E2EC95ADF3}" type="presOf" srcId="{947BC82D-1E6C-4D2D-A44C-016FC4A01B31}" destId="{C43B6296-A616-48C6-9B88-6B013C101CC1}" srcOrd="1" destOrd="0" presId="urn:microsoft.com/office/officeart/2005/8/layout/cycle4#1"/>
    <dgm:cxn modelId="{A4ADF609-A83C-4866-A543-9B0EDFB83CB1}" srcId="{BF297F23-8B0C-4BB0-A05E-B9031521EE86}" destId="{0E47FA9F-F435-4309-8569-DFDED3FB372B}" srcOrd="0" destOrd="0" parTransId="{A9A32A09-AC20-4BCC-8544-CB301A0E5D6C}" sibTransId="{81D2AC16-0596-4B13-B2F4-6A5C92031B99}"/>
    <dgm:cxn modelId="{F2593817-63CB-4290-B4C3-1ACBEA79D7B2}" srcId="{C6771F2D-B332-48D2-A276-E96B493F71DE}" destId="{947BC82D-1E6C-4D2D-A44C-016FC4A01B31}" srcOrd="0" destOrd="0" parTransId="{E09168B6-ABBD-46AD-B667-3F815FA362AC}" sibTransId="{D119F1CE-C777-452B-B51B-16B244A8CA7A}"/>
    <dgm:cxn modelId="{A45C9B1A-E1C0-45F7-8290-7AA30473E7D0}" srcId="{271D4EA6-57D2-42C4-97B2-F3B9017947C2}" destId="{00DB93F8-5EC4-4B00-8B23-FD202B0929A4}" srcOrd="0" destOrd="0" parTransId="{E5BADD99-A011-49FE-ADA2-DD36392D663A}" sibTransId="{3A86CA73-AF39-4AA6-9210-D57C23F402D9}"/>
    <dgm:cxn modelId="{32B2D623-2579-4A85-B38D-62F7A1AF7F85}" srcId="{BF14C3D0-11D1-478E-80DE-8A82D6ECB935}" destId="{BF297F23-8B0C-4BB0-A05E-B9031521EE86}" srcOrd="2" destOrd="0" parTransId="{B0A3EA4A-E508-4AC9-8028-1F9C44CBF5E8}" sibTransId="{44724A07-BA71-4820-B2C8-2CDC2B65019B}"/>
    <dgm:cxn modelId="{75DE8426-3D04-46B6-806E-24A4A33B845F}" type="presOf" srcId="{A13F091B-5F3A-4E3E-8DDB-8DF6B285F335}" destId="{7BCC0CDA-39EE-4571-9F8A-4EE841C3F149}" srcOrd="1" destOrd="0" presId="urn:microsoft.com/office/officeart/2005/8/layout/cycle4#1"/>
    <dgm:cxn modelId="{C112B427-F184-4E76-A27B-FC68F1749E21}" srcId="{BF14C3D0-11D1-478E-80DE-8A82D6ECB935}" destId="{C6771F2D-B332-48D2-A276-E96B493F71DE}" srcOrd="1" destOrd="0" parTransId="{F3B93308-CBA3-4B73-81C2-BEDF41CEDA23}" sibTransId="{2C1890E0-743D-439F-9424-ECBE1E7FEF89}"/>
    <dgm:cxn modelId="{7373C42C-B018-41BB-B3FB-D55A7CBB1172}" srcId="{A15A4B22-7EBD-4574-B9F9-F872F9124600}" destId="{A13F091B-5F3A-4E3E-8DDB-8DF6B285F335}" srcOrd="0" destOrd="0" parTransId="{3E7139B2-557B-4BB7-945D-A4004B5F1B6C}" sibTransId="{E36A0FFF-710C-4721-BEE7-0DD98B3EE021}"/>
    <dgm:cxn modelId="{A1706C40-62E8-438B-BA74-6DB86203E877}" type="presOf" srcId="{00DB93F8-5EC4-4B00-8B23-FD202B0929A4}" destId="{6286F7BB-90DE-4734-9C02-EBD81089EB8F}" srcOrd="1" destOrd="0" presId="urn:microsoft.com/office/officeart/2005/8/layout/cycle4#1"/>
    <dgm:cxn modelId="{148E7149-C330-48BE-8E7F-FA70054C7996}" type="presOf" srcId="{271D4EA6-57D2-42C4-97B2-F3B9017947C2}" destId="{6709D53F-862F-4E1C-B160-FA1FD3102206}" srcOrd="0" destOrd="0" presId="urn:microsoft.com/office/officeart/2005/8/layout/cycle4#1"/>
    <dgm:cxn modelId="{9B09194A-FC34-486A-A588-8293EC339222}" srcId="{BF14C3D0-11D1-478E-80DE-8A82D6ECB935}" destId="{A15A4B22-7EBD-4574-B9F9-F872F9124600}" srcOrd="3" destOrd="0" parTransId="{6B799940-1DA0-4F52-8726-D0C8DE24727B}" sibTransId="{82294AA6-818B-4E95-A5B8-7D5D2B6B3243}"/>
    <dgm:cxn modelId="{E9EBC34B-3A88-4910-9B0A-6F9724A1544E}" type="presOf" srcId="{A15A4B22-7EBD-4574-B9F9-F872F9124600}" destId="{0314129D-DA62-481A-BECE-535D1FFF4790}" srcOrd="0" destOrd="0" presId="urn:microsoft.com/office/officeart/2005/8/layout/cycle4#1"/>
    <dgm:cxn modelId="{035C9974-8545-4A2D-87B0-2E3D904E751D}" type="presOf" srcId="{BF14C3D0-11D1-478E-80DE-8A82D6ECB935}" destId="{0C700D29-95BB-4A0F-94A2-FA2BF7221CEB}" srcOrd="0" destOrd="0" presId="urn:microsoft.com/office/officeart/2005/8/layout/cycle4#1"/>
    <dgm:cxn modelId="{B2F58C77-881B-49EF-9D91-FD98FA45D029}" srcId="{BF14C3D0-11D1-478E-80DE-8A82D6ECB935}" destId="{271D4EA6-57D2-42C4-97B2-F3B9017947C2}" srcOrd="0" destOrd="0" parTransId="{151CADA9-CDC7-46E4-A395-950ED3732835}" sibTransId="{E10A3F58-1228-4374-AEE6-12B39FC702FE}"/>
    <dgm:cxn modelId="{D704D95A-BC98-486F-A17A-3BFC4E538300}" type="presOf" srcId="{A13F091B-5F3A-4E3E-8DDB-8DF6B285F335}" destId="{8B535048-9CA9-4262-9EE3-9A77E4A3CF3B}" srcOrd="0" destOrd="0" presId="urn:microsoft.com/office/officeart/2005/8/layout/cycle4#1"/>
    <dgm:cxn modelId="{11DD6383-CF3D-4CFC-AA85-78919F4C495B}" type="presOf" srcId="{0E47FA9F-F435-4309-8569-DFDED3FB372B}" destId="{DDA9F21F-5646-430D-959C-AE29D1C1D19D}" srcOrd="0" destOrd="0" presId="urn:microsoft.com/office/officeart/2005/8/layout/cycle4#1"/>
    <dgm:cxn modelId="{A81030BE-2B4F-4539-8159-32531F106D5A}" type="presOf" srcId="{BF297F23-8B0C-4BB0-A05E-B9031521EE86}" destId="{0B64F3A3-B9CD-44A0-8A85-C0731DEEA9B7}" srcOrd="0" destOrd="0" presId="urn:microsoft.com/office/officeart/2005/8/layout/cycle4#1"/>
    <dgm:cxn modelId="{5C1F2AC4-C61A-4259-A010-EDD7D4F95DA8}" type="presOf" srcId="{C6771F2D-B332-48D2-A276-E96B493F71DE}" destId="{E9B7279B-2BDC-4D4F-9B26-0F6437BEA79D}" srcOrd="0" destOrd="0" presId="urn:microsoft.com/office/officeart/2005/8/layout/cycle4#1"/>
    <dgm:cxn modelId="{C74B14C7-D021-41A1-9EAA-D030C5935EDF}" type="presOf" srcId="{947BC82D-1E6C-4D2D-A44C-016FC4A01B31}" destId="{D88C0A80-9142-4580-B959-7D271950E0F9}" srcOrd="0" destOrd="0" presId="urn:microsoft.com/office/officeart/2005/8/layout/cycle4#1"/>
    <dgm:cxn modelId="{CA035CF5-4833-4541-A62C-34EF85BA5E9E}" type="presOf" srcId="{00DB93F8-5EC4-4B00-8B23-FD202B0929A4}" destId="{590C1E6E-A7B9-404B-BF61-83B923B8A91E}" srcOrd="0" destOrd="0" presId="urn:microsoft.com/office/officeart/2005/8/layout/cycle4#1"/>
    <dgm:cxn modelId="{D37892F5-B15D-46EE-8673-04B1E7C23589}" type="presOf" srcId="{0E47FA9F-F435-4309-8569-DFDED3FB372B}" destId="{FBCB2CF3-E842-44F9-9E35-D843DEC9C077}" srcOrd="1" destOrd="0" presId="urn:microsoft.com/office/officeart/2005/8/layout/cycle4#1"/>
    <dgm:cxn modelId="{71AC01C0-7F59-40D6-8DE5-F0A06C3224AC}" type="presParOf" srcId="{0C700D29-95BB-4A0F-94A2-FA2BF7221CEB}" destId="{06FC9B59-7090-4BC2-9D8A-09431586E709}" srcOrd="0" destOrd="0" presId="urn:microsoft.com/office/officeart/2005/8/layout/cycle4#1"/>
    <dgm:cxn modelId="{C58471E4-15A8-4F0A-A144-27891E77CF6C}" type="presParOf" srcId="{06FC9B59-7090-4BC2-9D8A-09431586E709}" destId="{4E0F9F90-78FE-4CFC-B6B3-DF21564F5A88}" srcOrd="0" destOrd="0" presId="urn:microsoft.com/office/officeart/2005/8/layout/cycle4#1"/>
    <dgm:cxn modelId="{5D73D478-AE1A-44D3-9DE4-81E57754326B}" type="presParOf" srcId="{4E0F9F90-78FE-4CFC-B6B3-DF21564F5A88}" destId="{590C1E6E-A7B9-404B-BF61-83B923B8A91E}" srcOrd="0" destOrd="0" presId="urn:microsoft.com/office/officeart/2005/8/layout/cycle4#1"/>
    <dgm:cxn modelId="{35D90F58-6007-4BBD-B33E-7A2EC6B6F54F}" type="presParOf" srcId="{4E0F9F90-78FE-4CFC-B6B3-DF21564F5A88}" destId="{6286F7BB-90DE-4734-9C02-EBD81089EB8F}" srcOrd="1" destOrd="0" presId="urn:microsoft.com/office/officeart/2005/8/layout/cycle4#1"/>
    <dgm:cxn modelId="{D37617CE-5834-40F5-B532-59BEB46CDE07}" type="presParOf" srcId="{06FC9B59-7090-4BC2-9D8A-09431586E709}" destId="{72EC3014-1F8C-4BA6-AAAD-B86FE26BDFB5}" srcOrd="1" destOrd="0" presId="urn:microsoft.com/office/officeart/2005/8/layout/cycle4#1"/>
    <dgm:cxn modelId="{3E7FA705-B993-49D5-970A-4FB02C72B8F4}" type="presParOf" srcId="{72EC3014-1F8C-4BA6-AAAD-B86FE26BDFB5}" destId="{D88C0A80-9142-4580-B959-7D271950E0F9}" srcOrd="0" destOrd="0" presId="urn:microsoft.com/office/officeart/2005/8/layout/cycle4#1"/>
    <dgm:cxn modelId="{0575F8B6-4703-4773-BBD0-C52599506083}" type="presParOf" srcId="{72EC3014-1F8C-4BA6-AAAD-B86FE26BDFB5}" destId="{C43B6296-A616-48C6-9B88-6B013C101CC1}" srcOrd="1" destOrd="0" presId="urn:microsoft.com/office/officeart/2005/8/layout/cycle4#1"/>
    <dgm:cxn modelId="{2843652E-2007-47AA-B5D6-B197BCF78C00}" type="presParOf" srcId="{06FC9B59-7090-4BC2-9D8A-09431586E709}" destId="{C3806383-1CF2-4241-9606-AAA2F100B364}" srcOrd="2" destOrd="0" presId="urn:microsoft.com/office/officeart/2005/8/layout/cycle4#1"/>
    <dgm:cxn modelId="{582C6884-AC07-4574-A2F0-08216060683A}" type="presParOf" srcId="{C3806383-1CF2-4241-9606-AAA2F100B364}" destId="{DDA9F21F-5646-430D-959C-AE29D1C1D19D}" srcOrd="0" destOrd="0" presId="urn:microsoft.com/office/officeart/2005/8/layout/cycle4#1"/>
    <dgm:cxn modelId="{BA5EBA49-4D27-4EE3-86B0-50B36FC8A56D}" type="presParOf" srcId="{C3806383-1CF2-4241-9606-AAA2F100B364}" destId="{FBCB2CF3-E842-44F9-9E35-D843DEC9C077}" srcOrd="1" destOrd="0" presId="urn:microsoft.com/office/officeart/2005/8/layout/cycle4#1"/>
    <dgm:cxn modelId="{6EA123DF-E496-4697-95CB-7104BE07A808}" type="presParOf" srcId="{06FC9B59-7090-4BC2-9D8A-09431586E709}" destId="{AF434FB9-BCD7-4B53-BC6F-B96A3C9A8913}" srcOrd="3" destOrd="0" presId="urn:microsoft.com/office/officeart/2005/8/layout/cycle4#1"/>
    <dgm:cxn modelId="{04F34D1C-0515-4F5E-8F55-E1FFFD4367E6}" type="presParOf" srcId="{AF434FB9-BCD7-4B53-BC6F-B96A3C9A8913}" destId="{8B535048-9CA9-4262-9EE3-9A77E4A3CF3B}" srcOrd="0" destOrd="0" presId="urn:microsoft.com/office/officeart/2005/8/layout/cycle4#1"/>
    <dgm:cxn modelId="{899F60FB-C53A-4CF8-9D05-DDD34FA58B44}" type="presParOf" srcId="{AF434FB9-BCD7-4B53-BC6F-B96A3C9A8913}" destId="{7BCC0CDA-39EE-4571-9F8A-4EE841C3F149}" srcOrd="1" destOrd="0" presId="urn:microsoft.com/office/officeart/2005/8/layout/cycle4#1"/>
    <dgm:cxn modelId="{2143449D-1950-4160-9EF5-63100403E346}" type="presParOf" srcId="{06FC9B59-7090-4BC2-9D8A-09431586E709}" destId="{2B06BBF5-8D16-42D1-BABD-8CB538A4A7A5}" srcOrd="4" destOrd="0" presId="urn:microsoft.com/office/officeart/2005/8/layout/cycle4#1"/>
    <dgm:cxn modelId="{407407CC-1719-440E-BD01-0F33D22D1C0C}" type="presParOf" srcId="{0C700D29-95BB-4A0F-94A2-FA2BF7221CEB}" destId="{FA18B220-237B-4B7B-9CF5-7A33AA58B8B3}" srcOrd="1" destOrd="0" presId="urn:microsoft.com/office/officeart/2005/8/layout/cycle4#1"/>
    <dgm:cxn modelId="{CFDD48BF-2A3E-47BF-B78E-9B660C9DCDC5}" type="presParOf" srcId="{FA18B220-237B-4B7B-9CF5-7A33AA58B8B3}" destId="{6709D53F-862F-4E1C-B160-FA1FD3102206}" srcOrd="0" destOrd="0" presId="urn:microsoft.com/office/officeart/2005/8/layout/cycle4#1"/>
    <dgm:cxn modelId="{B3B0D43D-A2B1-4A2B-9D39-E8B784428FA6}" type="presParOf" srcId="{FA18B220-237B-4B7B-9CF5-7A33AA58B8B3}" destId="{E9B7279B-2BDC-4D4F-9B26-0F6437BEA79D}" srcOrd="1" destOrd="0" presId="urn:microsoft.com/office/officeart/2005/8/layout/cycle4#1"/>
    <dgm:cxn modelId="{9F22A213-20E0-464F-B429-9CFE4BB018DA}" type="presParOf" srcId="{FA18B220-237B-4B7B-9CF5-7A33AA58B8B3}" destId="{0B64F3A3-B9CD-44A0-8A85-C0731DEEA9B7}" srcOrd="2" destOrd="0" presId="urn:microsoft.com/office/officeart/2005/8/layout/cycle4#1"/>
    <dgm:cxn modelId="{7382F1D4-553C-4E33-B406-32A40984FEB8}" type="presParOf" srcId="{FA18B220-237B-4B7B-9CF5-7A33AA58B8B3}" destId="{0314129D-DA62-481A-BECE-535D1FFF4790}" srcOrd="3" destOrd="0" presId="urn:microsoft.com/office/officeart/2005/8/layout/cycle4#1"/>
    <dgm:cxn modelId="{ABE45052-EE38-480E-A92C-9D4B7878F850}" type="presParOf" srcId="{FA18B220-237B-4B7B-9CF5-7A33AA58B8B3}" destId="{0D38E426-F294-4B17-870E-30DEDEFAEDE4}" srcOrd="4" destOrd="0" presId="urn:microsoft.com/office/officeart/2005/8/layout/cycle4#1"/>
    <dgm:cxn modelId="{A4A49A9A-9AE4-414F-A18B-3B3A3E304F98}" type="presParOf" srcId="{0C700D29-95BB-4A0F-94A2-FA2BF7221CEB}" destId="{2FD1E98E-E145-440E-8D86-2F92ABC074CD}" srcOrd="2" destOrd="0" presId="urn:microsoft.com/office/officeart/2005/8/layout/cycle4#1"/>
    <dgm:cxn modelId="{BEB4B088-4572-4AF5-8BB6-A8D265F46F3E}" type="presParOf" srcId="{0C700D29-95BB-4A0F-94A2-FA2BF7221CEB}" destId="{CE8EFB1E-94FA-47CC-8151-5DA0134C30A3}"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597EF1-55A1-42E2-8EF6-D19AD47903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2E02892-98BC-49DC-9126-530AB4C61601}">
      <dgm:prSet phldrT="[Text]"/>
      <dgm:spPr/>
      <dgm:t>
        <a:bodyPr/>
        <a:lstStyle/>
        <a:p>
          <a:r>
            <a:rPr lang="en-US" dirty="0"/>
            <a:t>Organizational Structure </a:t>
          </a:r>
        </a:p>
      </dgm:t>
    </dgm:pt>
    <dgm:pt modelId="{87252687-9D8D-4482-B7A6-35BF5F074112}" type="parTrans" cxnId="{D957CE3D-F950-41DB-A75B-1BFA11EE7DE7}">
      <dgm:prSet/>
      <dgm:spPr/>
      <dgm:t>
        <a:bodyPr/>
        <a:lstStyle/>
        <a:p>
          <a:endParaRPr lang="en-US"/>
        </a:p>
      </dgm:t>
    </dgm:pt>
    <dgm:pt modelId="{DE9DE61D-2ACB-4EE2-AF5A-6C2D25AD4A77}" type="sibTrans" cxnId="{D957CE3D-F950-41DB-A75B-1BFA11EE7DE7}">
      <dgm:prSet/>
      <dgm:spPr/>
      <dgm:t>
        <a:bodyPr/>
        <a:lstStyle/>
        <a:p>
          <a:endParaRPr lang="en-US"/>
        </a:p>
      </dgm:t>
    </dgm:pt>
    <dgm:pt modelId="{B1C4BDDE-8ED3-4A10-847A-8487540208A5}">
      <dgm:prSet phldrT="[Text]" custT="1"/>
      <dgm:spPr/>
      <dgm:t>
        <a:bodyPr/>
        <a:lstStyle/>
        <a:p>
          <a:r>
            <a:rPr lang="en-US" sz="2000" dirty="0"/>
            <a:t>Open Ended  or Close Ended Or Interval Fund </a:t>
          </a:r>
        </a:p>
      </dgm:t>
    </dgm:pt>
    <dgm:pt modelId="{3C682481-F070-44AD-B620-9B46CA2C3E43}" type="parTrans" cxnId="{952BD445-8642-456F-A977-BEFF11E7BB82}">
      <dgm:prSet/>
      <dgm:spPr/>
      <dgm:t>
        <a:bodyPr/>
        <a:lstStyle/>
        <a:p>
          <a:endParaRPr lang="en-US"/>
        </a:p>
      </dgm:t>
    </dgm:pt>
    <dgm:pt modelId="{7A5D57E5-9C58-4FCB-9170-1C856D4E573D}" type="sibTrans" cxnId="{952BD445-8642-456F-A977-BEFF11E7BB82}">
      <dgm:prSet/>
      <dgm:spPr/>
      <dgm:t>
        <a:bodyPr/>
        <a:lstStyle/>
        <a:p>
          <a:endParaRPr lang="en-US"/>
        </a:p>
      </dgm:t>
    </dgm:pt>
    <dgm:pt modelId="{9587B8E9-9100-4096-B1F2-F322E460F819}">
      <dgm:prSet phldrT="[Text]"/>
      <dgm:spPr/>
      <dgm:t>
        <a:bodyPr/>
        <a:lstStyle/>
        <a:p>
          <a:r>
            <a:rPr lang="en-US" dirty="0"/>
            <a:t>Management of Portfolio</a:t>
          </a:r>
        </a:p>
      </dgm:t>
    </dgm:pt>
    <dgm:pt modelId="{DCD7FEE4-15D1-47DD-AF74-7B7FA1C6011A}" type="parTrans" cxnId="{752FDA00-64B5-4F2B-9DFC-795DCFFD372E}">
      <dgm:prSet/>
      <dgm:spPr/>
      <dgm:t>
        <a:bodyPr/>
        <a:lstStyle/>
        <a:p>
          <a:endParaRPr lang="en-US"/>
        </a:p>
      </dgm:t>
    </dgm:pt>
    <dgm:pt modelId="{F49E3812-F820-4BE9-9BDF-9DC330B34376}" type="sibTrans" cxnId="{752FDA00-64B5-4F2B-9DFC-795DCFFD372E}">
      <dgm:prSet/>
      <dgm:spPr/>
      <dgm:t>
        <a:bodyPr/>
        <a:lstStyle/>
        <a:p>
          <a:endParaRPr lang="en-US"/>
        </a:p>
      </dgm:t>
    </dgm:pt>
    <dgm:pt modelId="{19B6D5FF-7680-4FCB-8914-36C43C53B1D2}">
      <dgm:prSet phldrT="[Text]" custT="1"/>
      <dgm:spPr/>
      <dgm:t>
        <a:bodyPr/>
        <a:lstStyle/>
        <a:p>
          <a:r>
            <a:rPr lang="en-US" sz="2000" dirty="0"/>
            <a:t>Active or Passive </a:t>
          </a:r>
        </a:p>
      </dgm:t>
    </dgm:pt>
    <dgm:pt modelId="{A8D9E2BA-1FAF-48C9-9DD0-2A5AD16805E2}" type="parTrans" cxnId="{D8B90867-9A9A-4888-B8D6-8A660B641AA8}">
      <dgm:prSet/>
      <dgm:spPr/>
      <dgm:t>
        <a:bodyPr/>
        <a:lstStyle/>
        <a:p>
          <a:endParaRPr lang="en-US"/>
        </a:p>
      </dgm:t>
    </dgm:pt>
    <dgm:pt modelId="{F647A6CE-43A2-46DB-84CD-0C1F96D40277}" type="sibTrans" cxnId="{D8B90867-9A9A-4888-B8D6-8A660B641AA8}">
      <dgm:prSet/>
      <dgm:spPr/>
      <dgm:t>
        <a:bodyPr/>
        <a:lstStyle/>
        <a:p>
          <a:endParaRPr lang="en-US"/>
        </a:p>
      </dgm:t>
    </dgm:pt>
    <dgm:pt modelId="{B604A9E1-3804-4188-BEEE-4D8247E503C2}">
      <dgm:prSet phldrT="[Text]"/>
      <dgm:spPr/>
      <dgm:t>
        <a:bodyPr/>
        <a:lstStyle/>
        <a:p>
          <a:r>
            <a:rPr lang="en-US" dirty="0"/>
            <a:t>Investment Objective </a:t>
          </a:r>
        </a:p>
      </dgm:t>
    </dgm:pt>
    <dgm:pt modelId="{337AB00E-9B6E-4E11-A63A-B83B70BE9866}" type="parTrans" cxnId="{46C221C1-D74B-4273-958C-B2E945E5375A}">
      <dgm:prSet/>
      <dgm:spPr/>
      <dgm:t>
        <a:bodyPr/>
        <a:lstStyle/>
        <a:p>
          <a:endParaRPr lang="en-US"/>
        </a:p>
      </dgm:t>
    </dgm:pt>
    <dgm:pt modelId="{19D6E5A0-6CEE-4910-BE11-ED5C673602FC}" type="sibTrans" cxnId="{46C221C1-D74B-4273-958C-B2E945E5375A}">
      <dgm:prSet/>
      <dgm:spPr/>
      <dgm:t>
        <a:bodyPr/>
        <a:lstStyle/>
        <a:p>
          <a:endParaRPr lang="en-US"/>
        </a:p>
      </dgm:t>
    </dgm:pt>
    <dgm:pt modelId="{DEE1DB4A-23EC-4F3A-ADF2-B38AFEE3AA21}">
      <dgm:prSet phldrT="[Text]" custT="1"/>
      <dgm:spPr/>
      <dgm:t>
        <a:bodyPr/>
        <a:lstStyle/>
        <a:p>
          <a:r>
            <a:rPr lang="en-US" sz="2000" dirty="0"/>
            <a:t>Growth or Income or Hybrid</a:t>
          </a:r>
        </a:p>
      </dgm:t>
    </dgm:pt>
    <dgm:pt modelId="{A45D8069-E0E7-4FD9-8524-7D7FABE79B95}" type="parTrans" cxnId="{4947F209-04F1-47C1-8395-4691335AECDC}">
      <dgm:prSet/>
      <dgm:spPr/>
      <dgm:t>
        <a:bodyPr/>
        <a:lstStyle/>
        <a:p>
          <a:endParaRPr lang="en-US"/>
        </a:p>
      </dgm:t>
    </dgm:pt>
    <dgm:pt modelId="{CF98EABA-7822-4AF5-A008-8C68E94A45BF}" type="sibTrans" cxnId="{4947F209-04F1-47C1-8395-4691335AECDC}">
      <dgm:prSet/>
      <dgm:spPr/>
      <dgm:t>
        <a:bodyPr/>
        <a:lstStyle/>
        <a:p>
          <a:endParaRPr lang="en-US"/>
        </a:p>
      </dgm:t>
    </dgm:pt>
    <dgm:pt modelId="{730EAACF-C958-4378-B627-149D0A3C12AB}">
      <dgm:prSet phldrT="[Text]"/>
      <dgm:spPr/>
      <dgm:t>
        <a:bodyPr/>
        <a:lstStyle/>
        <a:p>
          <a:r>
            <a:rPr lang="en-US" dirty="0"/>
            <a:t>Exchange Traded Funds  | GOLD ETF or ELSS</a:t>
          </a:r>
        </a:p>
      </dgm:t>
    </dgm:pt>
    <dgm:pt modelId="{90B396A1-3B65-48A1-94B4-D35590C77D13}" type="parTrans" cxnId="{BC3AFAB4-DE26-4532-A1A2-E92F28013191}">
      <dgm:prSet/>
      <dgm:spPr/>
      <dgm:t>
        <a:bodyPr/>
        <a:lstStyle/>
        <a:p>
          <a:endParaRPr lang="en-US"/>
        </a:p>
      </dgm:t>
    </dgm:pt>
    <dgm:pt modelId="{DC7629C9-BF23-4CDB-8F5E-22AED59A9D42}" type="sibTrans" cxnId="{BC3AFAB4-DE26-4532-A1A2-E92F28013191}">
      <dgm:prSet/>
      <dgm:spPr/>
      <dgm:t>
        <a:bodyPr/>
        <a:lstStyle/>
        <a:p>
          <a:endParaRPr lang="en-US"/>
        </a:p>
      </dgm:t>
    </dgm:pt>
    <dgm:pt modelId="{AEFCB3BD-39D4-4EA7-BBDB-F01E065EF1D7}">
      <dgm:prSet phldrT="[Text]" custT="1"/>
      <dgm:spPr/>
      <dgm:t>
        <a:bodyPr/>
        <a:lstStyle/>
        <a:p>
          <a:r>
            <a:rPr lang="en-US" sz="2000" dirty="0"/>
            <a:t>Equity or Debt or Hybrid or Liquid</a:t>
          </a:r>
        </a:p>
      </dgm:t>
    </dgm:pt>
    <dgm:pt modelId="{332A2C57-3B6E-4C3E-B4C1-4807DEE42664}" type="parTrans" cxnId="{30DB9FD9-DC69-439E-AE44-932B3E9C7CF7}">
      <dgm:prSet/>
      <dgm:spPr/>
      <dgm:t>
        <a:bodyPr/>
        <a:lstStyle/>
        <a:p>
          <a:endParaRPr lang="en-US"/>
        </a:p>
      </dgm:t>
    </dgm:pt>
    <dgm:pt modelId="{BB8C844A-E13D-40AF-87F3-5621C9DE7018}" type="sibTrans" cxnId="{30DB9FD9-DC69-439E-AE44-932B3E9C7CF7}">
      <dgm:prSet/>
      <dgm:spPr/>
      <dgm:t>
        <a:bodyPr/>
        <a:lstStyle/>
        <a:p>
          <a:endParaRPr lang="en-US"/>
        </a:p>
      </dgm:t>
    </dgm:pt>
    <dgm:pt modelId="{DF689C56-695C-4E7A-9209-467322D7321D}">
      <dgm:prSet phldrT="[Text]"/>
      <dgm:spPr/>
      <dgm:t>
        <a:bodyPr/>
        <a:lstStyle/>
        <a:p>
          <a:r>
            <a:rPr lang="en-US" dirty="0"/>
            <a:t>Investment Portfolio</a:t>
          </a:r>
        </a:p>
      </dgm:t>
    </dgm:pt>
    <dgm:pt modelId="{D992A63A-F6F7-4D33-8DF6-E0113938AEFF}" type="parTrans" cxnId="{CCBAD3BB-15CE-4018-B0E7-9B2514D3154A}">
      <dgm:prSet/>
      <dgm:spPr/>
      <dgm:t>
        <a:bodyPr/>
        <a:lstStyle/>
        <a:p>
          <a:endParaRPr lang="en-US"/>
        </a:p>
      </dgm:t>
    </dgm:pt>
    <dgm:pt modelId="{52525B35-13FC-43CA-9E96-E1D61F3A3931}" type="sibTrans" cxnId="{CCBAD3BB-15CE-4018-B0E7-9B2514D3154A}">
      <dgm:prSet/>
      <dgm:spPr/>
      <dgm:t>
        <a:bodyPr/>
        <a:lstStyle/>
        <a:p>
          <a:endParaRPr lang="en-US"/>
        </a:p>
      </dgm:t>
    </dgm:pt>
    <dgm:pt modelId="{7ABD89C0-ED6A-43BD-96D6-C95AB7717D11}">
      <dgm:prSet phldrT="[Text]"/>
      <dgm:spPr/>
      <dgm:t>
        <a:bodyPr/>
        <a:lstStyle/>
        <a:p>
          <a:r>
            <a:rPr lang="en-US" dirty="0"/>
            <a:t>Other Types </a:t>
          </a:r>
        </a:p>
      </dgm:t>
    </dgm:pt>
    <dgm:pt modelId="{9D00C296-32F3-4E1A-858F-983BAC13798B}" type="parTrans" cxnId="{6D3C07D0-8D07-4D4F-A098-A8B6747229FF}">
      <dgm:prSet/>
      <dgm:spPr/>
      <dgm:t>
        <a:bodyPr/>
        <a:lstStyle/>
        <a:p>
          <a:endParaRPr lang="en-US"/>
        </a:p>
      </dgm:t>
    </dgm:pt>
    <dgm:pt modelId="{63EA35B8-5F53-4049-B007-73600C97EF4B}" type="sibTrans" cxnId="{6D3C07D0-8D07-4D4F-A098-A8B6747229FF}">
      <dgm:prSet/>
      <dgm:spPr/>
      <dgm:t>
        <a:bodyPr/>
        <a:lstStyle/>
        <a:p>
          <a:endParaRPr lang="en-US"/>
        </a:p>
      </dgm:t>
    </dgm:pt>
    <dgm:pt modelId="{F20778B0-2F76-441E-BBFA-9E04F5745779}">
      <dgm:prSet phldrT="[Text]"/>
      <dgm:spPr/>
      <dgm:t>
        <a:bodyPr/>
        <a:lstStyle/>
        <a:p>
          <a:r>
            <a:rPr lang="en-US" dirty="0"/>
            <a:t>Retirement | Pension | Overseas  | Fund of Funds  </a:t>
          </a:r>
        </a:p>
      </dgm:t>
    </dgm:pt>
    <dgm:pt modelId="{27DAFA38-5EE3-45E8-8665-419ACAA18EC5}" type="parTrans" cxnId="{3DC7B7C1-858E-4AAD-BDC3-334550BB8CCC}">
      <dgm:prSet/>
      <dgm:spPr/>
    </dgm:pt>
    <dgm:pt modelId="{CEA7DD1F-75EF-41ED-B8C0-5D766324DFB2}" type="sibTrans" cxnId="{3DC7B7C1-858E-4AAD-BDC3-334550BB8CCC}">
      <dgm:prSet/>
      <dgm:spPr/>
    </dgm:pt>
    <dgm:pt modelId="{B9D3A959-3856-4AA3-A760-76175B1A40E2}" type="pres">
      <dgm:prSet presAssocID="{F1597EF1-55A1-42E2-8EF6-D19AD479036E}" presName="Name0" presStyleCnt="0">
        <dgm:presLayoutVars>
          <dgm:dir/>
          <dgm:animLvl val="lvl"/>
          <dgm:resizeHandles val="exact"/>
        </dgm:presLayoutVars>
      </dgm:prSet>
      <dgm:spPr/>
    </dgm:pt>
    <dgm:pt modelId="{ABA8001A-07FA-495C-AF86-44B85B1C9139}" type="pres">
      <dgm:prSet presAssocID="{02E02892-98BC-49DC-9126-530AB4C61601}" presName="linNode" presStyleCnt="0"/>
      <dgm:spPr/>
    </dgm:pt>
    <dgm:pt modelId="{D0E389C1-527E-4CF8-A007-FD275318BD15}" type="pres">
      <dgm:prSet presAssocID="{02E02892-98BC-49DC-9126-530AB4C61601}" presName="parentText" presStyleLbl="node1" presStyleIdx="0" presStyleCnt="5">
        <dgm:presLayoutVars>
          <dgm:chMax val="1"/>
          <dgm:bulletEnabled val="1"/>
        </dgm:presLayoutVars>
      </dgm:prSet>
      <dgm:spPr/>
    </dgm:pt>
    <dgm:pt modelId="{A8E00AEB-24F2-4A65-99FC-7B289F817721}" type="pres">
      <dgm:prSet presAssocID="{02E02892-98BC-49DC-9126-530AB4C61601}" presName="descendantText" presStyleLbl="alignAccFollowNode1" presStyleIdx="0" presStyleCnt="5">
        <dgm:presLayoutVars>
          <dgm:bulletEnabled val="1"/>
        </dgm:presLayoutVars>
      </dgm:prSet>
      <dgm:spPr/>
    </dgm:pt>
    <dgm:pt modelId="{D0930060-4455-4128-8148-D5ABBAD5124B}" type="pres">
      <dgm:prSet presAssocID="{DE9DE61D-2ACB-4EE2-AF5A-6C2D25AD4A77}" presName="sp" presStyleCnt="0"/>
      <dgm:spPr/>
    </dgm:pt>
    <dgm:pt modelId="{6ABDD85C-C97B-4892-81C6-B453243969E1}" type="pres">
      <dgm:prSet presAssocID="{9587B8E9-9100-4096-B1F2-F322E460F819}" presName="linNode" presStyleCnt="0"/>
      <dgm:spPr/>
    </dgm:pt>
    <dgm:pt modelId="{5BAD0B2F-481D-435F-81EA-0F795B3FEDB3}" type="pres">
      <dgm:prSet presAssocID="{9587B8E9-9100-4096-B1F2-F322E460F819}" presName="parentText" presStyleLbl="node1" presStyleIdx="1" presStyleCnt="5">
        <dgm:presLayoutVars>
          <dgm:chMax val="1"/>
          <dgm:bulletEnabled val="1"/>
        </dgm:presLayoutVars>
      </dgm:prSet>
      <dgm:spPr/>
    </dgm:pt>
    <dgm:pt modelId="{3960FB2F-18B6-4422-9AFF-6DF513B940DD}" type="pres">
      <dgm:prSet presAssocID="{9587B8E9-9100-4096-B1F2-F322E460F819}" presName="descendantText" presStyleLbl="alignAccFollowNode1" presStyleIdx="1" presStyleCnt="5">
        <dgm:presLayoutVars>
          <dgm:bulletEnabled val="1"/>
        </dgm:presLayoutVars>
      </dgm:prSet>
      <dgm:spPr/>
    </dgm:pt>
    <dgm:pt modelId="{F5B78FE9-F5B1-4472-9BCE-C6E725DE17EC}" type="pres">
      <dgm:prSet presAssocID="{F49E3812-F820-4BE9-9BDF-9DC330B34376}" presName="sp" presStyleCnt="0"/>
      <dgm:spPr/>
    </dgm:pt>
    <dgm:pt modelId="{2504C65C-6336-429D-9D32-C75DB8FDEE48}" type="pres">
      <dgm:prSet presAssocID="{B604A9E1-3804-4188-BEEE-4D8247E503C2}" presName="linNode" presStyleCnt="0"/>
      <dgm:spPr/>
    </dgm:pt>
    <dgm:pt modelId="{6A75B4EB-8660-49F1-AE91-0740AC7EECAF}" type="pres">
      <dgm:prSet presAssocID="{B604A9E1-3804-4188-BEEE-4D8247E503C2}" presName="parentText" presStyleLbl="node1" presStyleIdx="2" presStyleCnt="5">
        <dgm:presLayoutVars>
          <dgm:chMax val="1"/>
          <dgm:bulletEnabled val="1"/>
        </dgm:presLayoutVars>
      </dgm:prSet>
      <dgm:spPr/>
    </dgm:pt>
    <dgm:pt modelId="{9C702E78-EF5E-4E34-BEDF-5DB1C6FF47C4}" type="pres">
      <dgm:prSet presAssocID="{B604A9E1-3804-4188-BEEE-4D8247E503C2}" presName="descendantText" presStyleLbl="alignAccFollowNode1" presStyleIdx="2" presStyleCnt="5">
        <dgm:presLayoutVars>
          <dgm:bulletEnabled val="1"/>
        </dgm:presLayoutVars>
      </dgm:prSet>
      <dgm:spPr/>
    </dgm:pt>
    <dgm:pt modelId="{752146BE-F75F-40FC-8889-138C712D434F}" type="pres">
      <dgm:prSet presAssocID="{19D6E5A0-6CEE-4910-BE11-ED5C673602FC}" presName="sp" presStyleCnt="0"/>
      <dgm:spPr/>
    </dgm:pt>
    <dgm:pt modelId="{89F0E2A1-597A-4B44-8F15-F78DE2CE7C69}" type="pres">
      <dgm:prSet presAssocID="{DF689C56-695C-4E7A-9209-467322D7321D}" presName="linNode" presStyleCnt="0"/>
      <dgm:spPr/>
    </dgm:pt>
    <dgm:pt modelId="{BFB2F309-0A87-427A-B68B-7BC2A704F237}" type="pres">
      <dgm:prSet presAssocID="{DF689C56-695C-4E7A-9209-467322D7321D}" presName="parentText" presStyleLbl="node1" presStyleIdx="3" presStyleCnt="5">
        <dgm:presLayoutVars>
          <dgm:chMax val="1"/>
          <dgm:bulletEnabled val="1"/>
        </dgm:presLayoutVars>
      </dgm:prSet>
      <dgm:spPr/>
    </dgm:pt>
    <dgm:pt modelId="{48FFB216-D7E1-49C7-B2F6-150AA033E013}" type="pres">
      <dgm:prSet presAssocID="{DF689C56-695C-4E7A-9209-467322D7321D}" presName="descendantText" presStyleLbl="alignAccFollowNode1" presStyleIdx="3" presStyleCnt="5">
        <dgm:presLayoutVars>
          <dgm:bulletEnabled val="1"/>
        </dgm:presLayoutVars>
      </dgm:prSet>
      <dgm:spPr/>
    </dgm:pt>
    <dgm:pt modelId="{0DFE85AE-CC1D-4F8D-8428-41799B351F86}" type="pres">
      <dgm:prSet presAssocID="{52525B35-13FC-43CA-9E96-E1D61F3A3931}" presName="sp" presStyleCnt="0"/>
      <dgm:spPr/>
    </dgm:pt>
    <dgm:pt modelId="{A50A6057-2A64-4E77-A9E9-034AFF260A8A}" type="pres">
      <dgm:prSet presAssocID="{7ABD89C0-ED6A-43BD-96D6-C95AB7717D11}" presName="linNode" presStyleCnt="0"/>
      <dgm:spPr/>
    </dgm:pt>
    <dgm:pt modelId="{F2318B7A-7E2C-4301-818F-23217C3BF0C7}" type="pres">
      <dgm:prSet presAssocID="{7ABD89C0-ED6A-43BD-96D6-C95AB7717D11}" presName="parentText" presStyleLbl="node1" presStyleIdx="4" presStyleCnt="5">
        <dgm:presLayoutVars>
          <dgm:chMax val="1"/>
          <dgm:bulletEnabled val="1"/>
        </dgm:presLayoutVars>
      </dgm:prSet>
      <dgm:spPr/>
    </dgm:pt>
    <dgm:pt modelId="{32B51A30-54A2-44ED-8FF2-F628A393F479}" type="pres">
      <dgm:prSet presAssocID="{7ABD89C0-ED6A-43BD-96D6-C95AB7717D11}" presName="descendantText" presStyleLbl="alignAccFollowNode1" presStyleIdx="4" presStyleCnt="5">
        <dgm:presLayoutVars>
          <dgm:bulletEnabled val="1"/>
        </dgm:presLayoutVars>
      </dgm:prSet>
      <dgm:spPr/>
    </dgm:pt>
  </dgm:ptLst>
  <dgm:cxnLst>
    <dgm:cxn modelId="{752FDA00-64B5-4F2B-9DFC-795DCFFD372E}" srcId="{F1597EF1-55A1-42E2-8EF6-D19AD479036E}" destId="{9587B8E9-9100-4096-B1F2-F322E460F819}" srcOrd="1" destOrd="0" parTransId="{DCD7FEE4-15D1-47DD-AF74-7B7FA1C6011A}" sibTransId="{F49E3812-F820-4BE9-9BDF-9DC330B34376}"/>
    <dgm:cxn modelId="{4947F209-04F1-47C1-8395-4691335AECDC}" srcId="{B604A9E1-3804-4188-BEEE-4D8247E503C2}" destId="{DEE1DB4A-23EC-4F3A-ADF2-B38AFEE3AA21}" srcOrd="0" destOrd="0" parTransId="{A45D8069-E0E7-4FD9-8524-7D7FABE79B95}" sibTransId="{CF98EABA-7822-4AF5-A008-8C68E94A45BF}"/>
    <dgm:cxn modelId="{A8D50515-8FDE-45DF-AD10-5F6E822655C7}" type="presOf" srcId="{AEFCB3BD-39D4-4EA7-BBDB-F01E065EF1D7}" destId="{48FFB216-D7E1-49C7-B2F6-150AA033E013}" srcOrd="0" destOrd="0" presId="urn:microsoft.com/office/officeart/2005/8/layout/vList5"/>
    <dgm:cxn modelId="{36E0DF19-5326-415A-BE03-B67E05C88C32}" type="presOf" srcId="{DEE1DB4A-23EC-4F3A-ADF2-B38AFEE3AA21}" destId="{9C702E78-EF5E-4E34-BEDF-5DB1C6FF47C4}" srcOrd="0" destOrd="0" presId="urn:microsoft.com/office/officeart/2005/8/layout/vList5"/>
    <dgm:cxn modelId="{CEE52B3B-058B-4BF7-B250-F9D7F3FE0B59}" type="presOf" srcId="{02E02892-98BC-49DC-9126-530AB4C61601}" destId="{D0E389C1-527E-4CF8-A007-FD275318BD15}" srcOrd="0" destOrd="0" presId="urn:microsoft.com/office/officeart/2005/8/layout/vList5"/>
    <dgm:cxn modelId="{D957CE3D-F950-41DB-A75B-1BFA11EE7DE7}" srcId="{F1597EF1-55A1-42E2-8EF6-D19AD479036E}" destId="{02E02892-98BC-49DC-9126-530AB4C61601}" srcOrd="0" destOrd="0" parTransId="{87252687-9D8D-4482-B7A6-35BF5F074112}" sibTransId="{DE9DE61D-2ACB-4EE2-AF5A-6C2D25AD4A77}"/>
    <dgm:cxn modelId="{DB877963-5156-4BBA-954D-E4E165DA2B0E}" type="presOf" srcId="{F1597EF1-55A1-42E2-8EF6-D19AD479036E}" destId="{B9D3A959-3856-4AA3-A760-76175B1A40E2}" srcOrd="0" destOrd="0" presId="urn:microsoft.com/office/officeart/2005/8/layout/vList5"/>
    <dgm:cxn modelId="{4CA48F45-9DC5-4876-81EB-4CEC0B76C5C8}" type="presOf" srcId="{7ABD89C0-ED6A-43BD-96D6-C95AB7717D11}" destId="{F2318B7A-7E2C-4301-818F-23217C3BF0C7}" srcOrd="0" destOrd="0" presId="urn:microsoft.com/office/officeart/2005/8/layout/vList5"/>
    <dgm:cxn modelId="{952BD445-8642-456F-A977-BEFF11E7BB82}" srcId="{02E02892-98BC-49DC-9126-530AB4C61601}" destId="{B1C4BDDE-8ED3-4A10-847A-8487540208A5}" srcOrd="0" destOrd="0" parTransId="{3C682481-F070-44AD-B620-9B46CA2C3E43}" sibTransId="{7A5D57E5-9C58-4FCB-9170-1C856D4E573D}"/>
    <dgm:cxn modelId="{D8B90867-9A9A-4888-B8D6-8A660B641AA8}" srcId="{9587B8E9-9100-4096-B1F2-F322E460F819}" destId="{19B6D5FF-7680-4FCB-8914-36C43C53B1D2}" srcOrd="0" destOrd="0" parTransId="{A8D9E2BA-1FAF-48C9-9DD0-2A5AD16805E2}" sibTransId="{F647A6CE-43A2-46DB-84CD-0C1F96D40277}"/>
    <dgm:cxn modelId="{4AE13A4C-A6EA-4E53-B4D6-7219E0B3D36A}" type="presOf" srcId="{9587B8E9-9100-4096-B1F2-F322E460F819}" destId="{5BAD0B2F-481D-435F-81EA-0F795B3FEDB3}" srcOrd="0" destOrd="0" presId="urn:microsoft.com/office/officeart/2005/8/layout/vList5"/>
    <dgm:cxn modelId="{660B6E86-B56B-4B28-9946-71E3D920E2C8}" type="presOf" srcId="{19B6D5FF-7680-4FCB-8914-36C43C53B1D2}" destId="{3960FB2F-18B6-4422-9AFF-6DF513B940DD}" srcOrd="0" destOrd="0" presId="urn:microsoft.com/office/officeart/2005/8/layout/vList5"/>
    <dgm:cxn modelId="{575374AF-7846-4D08-9C4C-ED3E55B6E932}" type="presOf" srcId="{B1C4BDDE-8ED3-4A10-847A-8487540208A5}" destId="{A8E00AEB-24F2-4A65-99FC-7B289F817721}" srcOrd="0" destOrd="0" presId="urn:microsoft.com/office/officeart/2005/8/layout/vList5"/>
    <dgm:cxn modelId="{BC3AFAB4-DE26-4532-A1A2-E92F28013191}" srcId="{7ABD89C0-ED6A-43BD-96D6-C95AB7717D11}" destId="{730EAACF-C958-4378-B627-149D0A3C12AB}" srcOrd="0" destOrd="0" parTransId="{90B396A1-3B65-48A1-94B4-D35590C77D13}" sibTransId="{DC7629C9-BF23-4CDB-8F5E-22AED59A9D42}"/>
    <dgm:cxn modelId="{CCBAD3BB-15CE-4018-B0E7-9B2514D3154A}" srcId="{F1597EF1-55A1-42E2-8EF6-D19AD479036E}" destId="{DF689C56-695C-4E7A-9209-467322D7321D}" srcOrd="3" destOrd="0" parTransId="{D992A63A-F6F7-4D33-8DF6-E0113938AEFF}" sibTransId="{52525B35-13FC-43CA-9E96-E1D61F3A3931}"/>
    <dgm:cxn modelId="{55918EC0-1A1E-4C48-A927-CAAA03ACA7CC}" type="presOf" srcId="{F20778B0-2F76-441E-BBFA-9E04F5745779}" destId="{32B51A30-54A2-44ED-8FF2-F628A393F479}" srcOrd="0" destOrd="1" presId="urn:microsoft.com/office/officeart/2005/8/layout/vList5"/>
    <dgm:cxn modelId="{5880BEC0-ABE9-42D6-89EF-660790689547}" type="presOf" srcId="{DF689C56-695C-4E7A-9209-467322D7321D}" destId="{BFB2F309-0A87-427A-B68B-7BC2A704F237}" srcOrd="0" destOrd="0" presId="urn:microsoft.com/office/officeart/2005/8/layout/vList5"/>
    <dgm:cxn modelId="{46C221C1-D74B-4273-958C-B2E945E5375A}" srcId="{F1597EF1-55A1-42E2-8EF6-D19AD479036E}" destId="{B604A9E1-3804-4188-BEEE-4D8247E503C2}" srcOrd="2" destOrd="0" parTransId="{337AB00E-9B6E-4E11-A63A-B83B70BE9866}" sibTransId="{19D6E5A0-6CEE-4910-BE11-ED5C673602FC}"/>
    <dgm:cxn modelId="{3DC7B7C1-858E-4AAD-BDC3-334550BB8CCC}" srcId="{7ABD89C0-ED6A-43BD-96D6-C95AB7717D11}" destId="{F20778B0-2F76-441E-BBFA-9E04F5745779}" srcOrd="1" destOrd="0" parTransId="{27DAFA38-5EE3-45E8-8665-419ACAA18EC5}" sibTransId="{CEA7DD1F-75EF-41ED-B8C0-5D766324DFB2}"/>
    <dgm:cxn modelId="{6D3C07D0-8D07-4D4F-A098-A8B6747229FF}" srcId="{F1597EF1-55A1-42E2-8EF6-D19AD479036E}" destId="{7ABD89C0-ED6A-43BD-96D6-C95AB7717D11}" srcOrd="4" destOrd="0" parTransId="{9D00C296-32F3-4E1A-858F-983BAC13798B}" sibTransId="{63EA35B8-5F53-4049-B007-73600C97EF4B}"/>
    <dgm:cxn modelId="{EF4AF8D1-226F-4D3D-BFA3-4AE63B3E0219}" type="presOf" srcId="{B604A9E1-3804-4188-BEEE-4D8247E503C2}" destId="{6A75B4EB-8660-49F1-AE91-0740AC7EECAF}" srcOrd="0" destOrd="0" presId="urn:microsoft.com/office/officeart/2005/8/layout/vList5"/>
    <dgm:cxn modelId="{30DB9FD9-DC69-439E-AE44-932B3E9C7CF7}" srcId="{DF689C56-695C-4E7A-9209-467322D7321D}" destId="{AEFCB3BD-39D4-4EA7-BBDB-F01E065EF1D7}" srcOrd="0" destOrd="0" parTransId="{332A2C57-3B6E-4C3E-B4C1-4807DEE42664}" sibTransId="{BB8C844A-E13D-40AF-87F3-5621C9DE7018}"/>
    <dgm:cxn modelId="{C86BF4F1-72BC-4E0F-895C-2660BA5C3B2B}" type="presOf" srcId="{730EAACF-C958-4378-B627-149D0A3C12AB}" destId="{32B51A30-54A2-44ED-8FF2-F628A393F479}" srcOrd="0" destOrd="0" presId="urn:microsoft.com/office/officeart/2005/8/layout/vList5"/>
    <dgm:cxn modelId="{41626CF0-6421-4415-855B-2080BFBB23A6}" type="presParOf" srcId="{B9D3A959-3856-4AA3-A760-76175B1A40E2}" destId="{ABA8001A-07FA-495C-AF86-44B85B1C9139}" srcOrd="0" destOrd="0" presId="urn:microsoft.com/office/officeart/2005/8/layout/vList5"/>
    <dgm:cxn modelId="{EA99DF8E-2F58-49BE-92DB-68B527187856}" type="presParOf" srcId="{ABA8001A-07FA-495C-AF86-44B85B1C9139}" destId="{D0E389C1-527E-4CF8-A007-FD275318BD15}" srcOrd="0" destOrd="0" presId="urn:microsoft.com/office/officeart/2005/8/layout/vList5"/>
    <dgm:cxn modelId="{28AE9C51-B3C4-40A0-BA6D-5EFEED4243C3}" type="presParOf" srcId="{ABA8001A-07FA-495C-AF86-44B85B1C9139}" destId="{A8E00AEB-24F2-4A65-99FC-7B289F817721}" srcOrd="1" destOrd="0" presId="urn:microsoft.com/office/officeart/2005/8/layout/vList5"/>
    <dgm:cxn modelId="{31095445-F01F-4ABB-87DC-4AF0B14D4A38}" type="presParOf" srcId="{B9D3A959-3856-4AA3-A760-76175B1A40E2}" destId="{D0930060-4455-4128-8148-D5ABBAD5124B}" srcOrd="1" destOrd="0" presId="urn:microsoft.com/office/officeart/2005/8/layout/vList5"/>
    <dgm:cxn modelId="{10752C07-0EA3-4565-AD72-1CB029D1127F}" type="presParOf" srcId="{B9D3A959-3856-4AA3-A760-76175B1A40E2}" destId="{6ABDD85C-C97B-4892-81C6-B453243969E1}" srcOrd="2" destOrd="0" presId="urn:microsoft.com/office/officeart/2005/8/layout/vList5"/>
    <dgm:cxn modelId="{AD935EFF-3036-4F19-96B9-CC9A61CDABF7}" type="presParOf" srcId="{6ABDD85C-C97B-4892-81C6-B453243969E1}" destId="{5BAD0B2F-481D-435F-81EA-0F795B3FEDB3}" srcOrd="0" destOrd="0" presId="urn:microsoft.com/office/officeart/2005/8/layout/vList5"/>
    <dgm:cxn modelId="{9B97A74B-B737-41EB-AB23-C67B047EB8F6}" type="presParOf" srcId="{6ABDD85C-C97B-4892-81C6-B453243969E1}" destId="{3960FB2F-18B6-4422-9AFF-6DF513B940DD}" srcOrd="1" destOrd="0" presId="urn:microsoft.com/office/officeart/2005/8/layout/vList5"/>
    <dgm:cxn modelId="{E4F45E33-C185-4977-BB64-1C98BD1E48D7}" type="presParOf" srcId="{B9D3A959-3856-4AA3-A760-76175B1A40E2}" destId="{F5B78FE9-F5B1-4472-9BCE-C6E725DE17EC}" srcOrd="3" destOrd="0" presId="urn:microsoft.com/office/officeart/2005/8/layout/vList5"/>
    <dgm:cxn modelId="{21FD6AAD-940F-4255-B22F-D845F782B533}" type="presParOf" srcId="{B9D3A959-3856-4AA3-A760-76175B1A40E2}" destId="{2504C65C-6336-429D-9D32-C75DB8FDEE48}" srcOrd="4" destOrd="0" presId="urn:microsoft.com/office/officeart/2005/8/layout/vList5"/>
    <dgm:cxn modelId="{46A0ABE5-933E-4F6E-BC1D-59CF4D69B8FA}" type="presParOf" srcId="{2504C65C-6336-429D-9D32-C75DB8FDEE48}" destId="{6A75B4EB-8660-49F1-AE91-0740AC7EECAF}" srcOrd="0" destOrd="0" presId="urn:microsoft.com/office/officeart/2005/8/layout/vList5"/>
    <dgm:cxn modelId="{9F8D39F7-2C03-4D1F-BB8F-5A978CC5DBCD}" type="presParOf" srcId="{2504C65C-6336-429D-9D32-C75DB8FDEE48}" destId="{9C702E78-EF5E-4E34-BEDF-5DB1C6FF47C4}" srcOrd="1" destOrd="0" presId="urn:microsoft.com/office/officeart/2005/8/layout/vList5"/>
    <dgm:cxn modelId="{95E19DDB-EF7B-4262-92B2-BD9488DA8B83}" type="presParOf" srcId="{B9D3A959-3856-4AA3-A760-76175B1A40E2}" destId="{752146BE-F75F-40FC-8889-138C712D434F}" srcOrd="5" destOrd="0" presId="urn:microsoft.com/office/officeart/2005/8/layout/vList5"/>
    <dgm:cxn modelId="{89A363C8-CB50-42B3-B718-F15D40E4F89B}" type="presParOf" srcId="{B9D3A959-3856-4AA3-A760-76175B1A40E2}" destId="{89F0E2A1-597A-4B44-8F15-F78DE2CE7C69}" srcOrd="6" destOrd="0" presId="urn:microsoft.com/office/officeart/2005/8/layout/vList5"/>
    <dgm:cxn modelId="{554B47A4-A335-4D49-8721-437652988330}" type="presParOf" srcId="{89F0E2A1-597A-4B44-8F15-F78DE2CE7C69}" destId="{BFB2F309-0A87-427A-B68B-7BC2A704F237}" srcOrd="0" destOrd="0" presId="urn:microsoft.com/office/officeart/2005/8/layout/vList5"/>
    <dgm:cxn modelId="{500A9577-D6AB-4BE0-B3BA-04506719E9B0}" type="presParOf" srcId="{89F0E2A1-597A-4B44-8F15-F78DE2CE7C69}" destId="{48FFB216-D7E1-49C7-B2F6-150AA033E013}" srcOrd="1" destOrd="0" presId="urn:microsoft.com/office/officeart/2005/8/layout/vList5"/>
    <dgm:cxn modelId="{C3C0E785-5CB4-4207-B8F4-9B7F52F0291A}" type="presParOf" srcId="{B9D3A959-3856-4AA3-A760-76175B1A40E2}" destId="{0DFE85AE-CC1D-4F8D-8428-41799B351F86}" srcOrd="7" destOrd="0" presId="urn:microsoft.com/office/officeart/2005/8/layout/vList5"/>
    <dgm:cxn modelId="{BF98E162-24F8-4280-A9FB-FEC616B68D22}" type="presParOf" srcId="{B9D3A959-3856-4AA3-A760-76175B1A40E2}" destId="{A50A6057-2A64-4E77-A9E9-034AFF260A8A}" srcOrd="8" destOrd="0" presId="urn:microsoft.com/office/officeart/2005/8/layout/vList5"/>
    <dgm:cxn modelId="{A9C18DAC-AFFF-4AFC-AC2B-17E83E5B82D6}" type="presParOf" srcId="{A50A6057-2A64-4E77-A9E9-034AFF260A8A}" destId="{F2318B7A-7E2C-4301-818F-23217C3BF0C7}" srcOrd="0" destOrd="0" presId="urn:microsoft.com/office/officeart/2005/8/layout/vList5"/>
    <dgm:cxn modelId="{CF254DA3-9BB1-4A58-811E-1A8D4D02CBBD}" type="presParOf" srcId="{A50A6057-2A64-4E77-A9E9-034AFF260A8A}" destId="{32B51A30-54A2-44ED-8FF2-F628A393F4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7D331-CAFD-438D-976A-ABF5D5E73DAD}">
      <dsp:nvSpPr>
        <dsp:cNvPr id="0" name=""/>
        <dsp:cNvSpPr/>
      </dsp:nvSpPr>
      <dsp:spPr>
        <a:xfrm>
          <a:off x="846" y="0"/>
          <a:ext cx="2200795" cy="401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Portfolio A</a:t>
          </a:r>
        </a:p>
      </dsp:txBody>
      <dsp:txXfrm>
        <a:off x="846" y="0"/>
        <a:ext cx="2200795" cy="1203960"/>
      </dsp:txXfrm>
    </dsp:sp>
    <dsp:sp modelId="{4A9CAC6A-A7AC-4483-9A65-70B2B379D6BC}">
      <dsp:nvSpPr>
        <dsp:cNvPr id="0" name=""/>
        <dsp:cNvSpPr/>
      </dsp:nvSpPr>
      <dsp:spPr>
        <a:xfrm>
          <a:off x="220926" y="1204057"/>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Equity 70%</a:t>
          </a:r>
        </a:p>
      </dsp:txBody>
      <dsp:txXfrm>
        <a:off x="238049" y="1221180"/>
        <a:ext cx="1726390" cy="550391"/>
      </dsp:txXfrm>
    </dsp:sp>
    <dsp:sp modelId="{FA720ED6-AA77-4002-B44F-D98CA9A389E5}">
      <dsp:nvSpPr>
        <dsp:cNvPr id="0" name=""/>
        <dsp:cNvSpPr/>
      </dsp:nvSpPr>
      <dsp:spPr>
        <a:xfrm>
          <a:off x="220926" y="1878640"/>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Debt 10%</a:t>
          </a:r>
        </a:p>
      </dsp:txBody>
      <dsp:txXfrm>
        <a:off x="238049" y="1895763"/>
        <a:ext cx="1726390" cy="550391"/>
      </dsp:txXfrm>
    </dsp:sp>
    <dsp:sp modelId="{4B4BAFA7-F9EC-49A7-8FC1-26BE50664BCA}">
      <dsp:nvSpPr>
        <dsp:cNvPr id="0" name=""/>
        <dsp:cNvSpPr/>
      </dsp:nvSpPr>
      <dsp:spPr>
        <a:xfrm>
          <a:off x="220926" y="2553222"/>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Gold 10%</a:t>
          </a:r>
        </a:p>
      </dsp:txBody>
      <dsp:txXfrm>
        <a:off x="238049" y="2570345"/>
        <a:ext cx="1726390" cy="550391"/>
      </dsp:txXfrm>
    </dsp:sp>
    <dsp:sp modelId="{6A879174-5E0D-4094-8C31-2E16E5930AE3}">
      <dsp:nvSpPr>
        <dsp:cNvPr id="0" name=""/>
        <dsp:cNvSpPr/>
      </dsp:nvSpPr>
      <dsp:spPr>
        <a:xfrm>
          <a:off x="220926" y="3227804"/>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Other 10%</a:t>
          </a:r>
        </a:p>
      </dsp:txBody>
      <dsp:txXfrm>
        <a:off x="238049" y="3244927"/>
        <a:ext cx="1726390" cy="550391"/>
      </dsp:txXfrm>
    </dsp:sp>
    <dsp:sp modelId="{367223D7-47E0-43AE-B46C-7EC6371692D0}">
      <dsp:nvSpPr>
        <dsp:cNvPr id="0" name=""/>
        <dsp:cNvSpPr/>
      </dsp:nvSpPr>
      <dsp:spPr>
        <a:xfrm>
          <a:off x="2366702" y="0"/>
          <a:ext cx="2200795" cy="401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Portfolio B</a:t>
          </a:r>
        </a:p>
      </dsp:txBody>
      <dsp:txXfrm>
        <a:off x="2366702" y="0"/>
        <a:ext cx="2200795" cy="1203960"/>
      </dsp:txXfrm>
    </dsp:sp>
    <dsp:sp modelId="{80853E80-16C7-4842-AE83-9AD1B6C2752A}">
      <dsp:nvSpPr>
        <dsp:cNvPr id="0" name=""/>
        <dsp:cNvSpPr/>
      </dsp:nvSpPr>
      <dsp:spPr>
        <a:xfrm>
          <a:off x="2586781" y="1204057"/>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Equity 30%</a:t>
          </a:r>
        </a:p>
      </dsp:txBody>
      <dsp:txXfrm>
        <a:off x="2603904" y="1221180"/>
        <a:ext cx="1726390" cy="550391"/>
      </dsp:txXfrm>
    </dsp:sp>
    <dsp:sp modelId="{A0EC0065-D345-49CF-9F25-E9CF88CB4B5E}">
      <dsp:nvSpPr>
        <dsp:cNvPr id="0" name=""/>
        <dsp:cNvSpPr/>
      </dsp:nvSpPr>
      <dsp:spPr>
        <a:xfrm>
          <a:off x="2586781" y="1878640"/>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Real Estate 60 %</a:t>
          </a:r>
        </a:p>
      </dsp:txBody>
      <dsp:txXfrm>
        <a:off x="2603904" y="1895763"/>
        <a:ext cx="1726390" cy="550391"/>
      </dsp:txXfrm>
    </dsp:sp>
    <dsp:sp modelId="{FC3DE29D-A899-435C-B193-68EDDF80472A}">
      <dsp:nvSpPr>
        <dsp:cNvPr id="0" name=""/>
        <dsp:cNvSpPr/>
      </dsp:nvSpPr>
      <dsp:spPr>
        <a:xfrm>
          <a:off x="2586781" y="2553222"/>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Gold 5%</a:t>
          </a:r>
        </a:p>
      </dsp:txBody>
      <dsp:txXfrm>
        <a:off x="2603904" y="2570345"/>
        <a:ext cx="1726390" cy="550391"/>
      </dsp:txXfrm>
    </dsp:sp>
    <dsp:sp modelId="{F5869DF8-36AB-4D78-9F99-6A345A8F5499}">
      <dsp:nvSpPr>
        <dsp:cNvPr id="0" name=""/>
        <dsp:cNvSpPr/>
      </dsp:nvSpPr>
      <dsp:spPr>
        <a:xfrm>
          <a:off x="2586781" y="3227804"/>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Debt 5%</a:t>
          </a:r>
        </a:p>
      </dsp:txBody>
      <dsp:txXfrm>
        <a:off x="2603904" y="3244927"/>
        <a:ext cx="1726390" cy="550391"/>
      </dsp:txXfrm>
    </dsp:sp>
    <dsp:sp modelId="{1D39F321-6B18-4458-B4B9-490F9CA40A8D}">
      <dsp:nvSpPr>
        <dsp:cNvPr id="0" name=""/>
        <dsp:cNvSpPr/>
      </dsp:nvSpPr>
      <dsp:spPr>
        <a:xfrm>
          <a:off x="4732557" y="0"/>
          <a:ext cx="2200795" cy="401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Portfolio C</a:t>
          </a:r>
        </a:p>
      </dsp:txBody>
      <dsp:txXfrm>
        <a:off x="4732557" y="0"/>
        <a:ext cx="2200795" cy="1203960"/>
      </dsp:txXfrm>
    </dsp:sp>
    <dsp:sp modelId="{85153A2C-2038-4C67-9865-B6B797B5C3E4}">
      <dsp:nvSpPr>
        <dsp:cNvPr id="0" name=""/>
        <dsp:cNvSpPr/>
      </dsp:nvSpPr>
      <dsp:spPr>
        <a:xfrm>
          <a:off x="4952637" y="1204057"/>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Equity 50%</a:t>
          </a:r>
        </a:p>
      </dsp:txBody>
      <dsp:txXfrm>
        <a:off x="4969760" y="1221180"/>
        <a:ext cx="1726390" cy="550391"/>
      </dsp:txXfrm>
    </dsp:sp>
    <dsp:sp modelId="{23F973F9-824A-4278-90D2-CD6991F8394F}">
      <dsp:nvSpPr>
        <dsp:cNvPr id="0" name=""/>
        <dsp:cNvSpPr/>
      </dsp:nvSpPr>
      <dsp:spPr>
        <a:xfrm>
          <a:off x="4952637" y="1878640"/>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Real Estate 25 %</a:t>
          </a:r>
        </a:p>
      </dsp:txBody>
      <dsp:txXfrm>
        <a:off x="4969760" y="1895763"/>
        <a:ext cx="1726390" cy="550391"/>
      </dsp:txXfrm>
    </dsp:sp>
    <dsp:sp modelId="{BF7B10C7-85DC-4F28-8B96-487E2C8EBAE9}">
      <dsp:nvSpPr>
        <dsp:cNvPr id="0" name=""/>
        <dsp:cNvSpPr/>
      </dsp:nvSpPr>
      <dsp:spPr>
        <a:xfrm>
          <a:off x="4952637" y="2553222"/>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Debt 20%</a:t>
          </a:r>
        </a:p>
      </dsp:txBody>
      <dsp:txXfrm>
        <a:off x="4969760" y="2570345"/>
        <a:ext cx="1726390" cy="550391"/>
      </dsp:txXfrm>
    </dsp:sp>
    <dsp:sp modelId="{4BC02132-01AB-4520-B7CD-EFB09A972281}">
      <dsp:nvSpPr>
        <dsp:cNvPr id="0" name=""/>
        <dsp:cNvSpPr/>
      </dsp:nvSpPr>
      <dsp:spPr>
        <a:xfrm>
          <a:off x="4952637" y="3227804"/>
          <a:ext cx="1760636" cy="58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Gold 5%</a:t>
          </a:r>
        </a:p>
      </dsp:txBody>
      <dsp:txXfrm>
        <a:off x="4969760" y="3244927"/>
        <a:ext cx="1726390" cy="5503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40327-4113-4D8D-B329-5216678AFA67}">
      <dsp:nvSpPr>
        <dsp:cNvPr id="0" name=""/>
        <dsp:cNvSpPr/>
      </dsp:nvSpPr>
      <dsp:spPr>
        <a:xfrm>
          <a:off x="944" y="1435121"/>
          <a:ext cx="2428745" cy="20032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Deduction from Taxable Income </a:t>
          </a:r>
        </a:p>
        <a:p>
          <a:pPr marL="228600" lvl="1" indent="-228600" algn="l" defTabSz="1066800">
            <a:lnSpc>
              <a:spcPct val="90000"/>
            </a:lnSpc>
            <a:spcBef>
              <a:spcPct val="0"/>
            </a:spcBef>
            <a:spcAft>
              <a:spcPct val="15000"/>
            </a:spcAft>
            <a:buChar char="•"/>
          </a:pPr>
          <a:r>
            <a:rPr lang="en-US" sz="2400" kern="1200" dirty="0"/>
            <a:t>Under Section 80C; 1.5 </a:t>
          </a:r>
          <a:r>
            <a:rPr lang="en-US" sz="2400" kern="1200" dirty="0" err="1"/>
            <a:t>Lacs</a:t>
          </a:r>
          <a:r>
            <a:rPr lang="en-US" sz="2400" kern="1200" dirty="0"/>
            <a:t> </a:t>
          </a:r>
        </a:p>
      </dsp:txBody>
      <dsp:txXfrm>
        <a:off x="47043" y="1481220"/>
        <a:ext cx="2336547" cy="1481750"/>
      </dsp:txXfrm>
    </dsp:sp>
    <dsp:sp modelId="{78F828B3-7EEA-4B46-BAF1-EA120C0E2F32}">
      <dsp:nvSpPr>
        <dsp:cNvPr id="0" name=""/>
        <dsp:cNvSpPr/>
      </dsp:nvSpPr>
      <dsp:spPr>
        <a:xfrm>
          <a:off x="1375388" y="1946531"/>
          <a:ext cx="2627772" cy="2627772"/>
        </a:xfrm>
        <a:prstGeom prst="leftCircularArrow">
          <a:avLst>
            <a:gd name="adj1" fmla="val 2963"/>
            <a:gd name="adj2" fmla="val 362975"/>
            <a:gd name="adj3" fmla="val 2138486"/>
            <a:gd name="adj4" fmla="val 9024489"/>
            <a:gd name="adj5" fmla="val 34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0C5BE-BBD4-4324-AB41-2541A68578F8}">
      <dsp:nvSpPr>
        <dsp:cNvPr id="0" name=""/>
        <dsp:cNvSpPr/>
      </dsp:nvSpPr>
      <dsp:spPr>
        <a:xfrm>
          <a:off x="540665" y="3009070"/>
          <a:ext cx="2158885" cy="858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Tax Deduction</a:t>
          </a:r>
        </a:p>
      </dsp:txBody>
      <dsp:txXfrm>
        <a:off x="565810" y="3034215"/>
        <a:ext cx="2108595" cy="808227"/>
      </dsp:txXfrm>
    </dsp:sp>
    <dsp:sp modelId="{4EBE1F5C-CD33-42F8-A0D2-E1A74EAA041D}">
      <dsp:nvSpPr>
        <dsp:cNvPr id="0" name=""/>
        <dsp:cNvSpPr/>
      </dsp:nvSpPr>
      <dsp:spPr>
        <a:xfrm>
          <a:off x="3070296" y="1435121"/>
          <a:ext cx="2428745" cy="20032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Primary investment in Equity</a:t>
          </a:r>
        </a:p>
      </dsp:txBody>
      <dsp:txXfrm>
        <a:off x="3116395" y="1910479"/>
        <a:ext cx="2336547" cy="1481750"/>
      </dsp:txXfrm>
    </dsp:sp>
    <dsp:sp modelId="{B59E2C31-57E1-4323-85E8-4DB39375D9A9}">
      <dsp:nvSpPr>
        <dsp:cNvPr id="0" name=""/>
        <dsp:cNvSpPr/>
      </dsp:nvSpPr>
      <dsp:spPr>
        <a:xfrm>
          <a:off x="4424501" y="220602"/>
          <a:ext cx="2938111" cy="2938111"/>
        </a:xfrm>
        <a:prstGeom prst="circularArrow">
          <a:avLst>
            <a:gd name="adj1" fmla="val 2650"/>
            <a:gd name="adj2" fmla="val 322269"/>
            <a:gd name="adj3" fmla="val 19502221"/>
            <a:gd name="adj4" fmla="val 12575511"/>
            <a:gd name="adj5" fmla="val 30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B1D6F9-7D4D-469E-8292-400BE9D4A27A}">
      <dsp:nvSpPr>
        <dsp:cNvPr id="0" name=""/>
        <dsp:cNvSpPr/>
      </dsp:nvSpPr>
      <dsp:spPr>
        <a:xfrm>
          <a:off x="3610018" y="1005863"/>
          <a:ext cx="2158885" cy="858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Core Invest</a:t>
          </a:r>
        </a:p>
      </dsp:txBody>
      <dsp:txXfrm>
        <a:off x="3635163" y="1031008"/>
        <a:ext cx="2108595" cy="808227"/>
      </dsp:txXfrm>
    </dsp:sp>
    <dsp:sp modelId="{2FEEF1BD-CFE1-4113-8DCA-41A299609849}">
      <dsp:nvSpPr>
        <dsp:cNvPr id="0" name=""/>
        <dsp:cNvSpPr/>
      </dsp:nvSpPr>
      <dsp:spPr>
        <a:xfrm>
          <a:off x="6139648" y="1435121"/>
          <a:ext cx="2428745" cy="20032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3 years</a:t>
          </a:r>
        </a:p>
        <a:p>
          <a:pPr marL="228600" lvl="1" indent="-228600" algn="l" defTabSz="1066800">
            <a:lnSpc>
              <a:spcPct val="90000"/>
            </a:lnSpc>
            <a:spcBef>
              <a:spcPct val="0"/>
            </a:spcBef>
            <a:spcAft>
              <a:spcPct val="15000"/>
            </a:spcAft>
            <a:buChar char="•"/>
          </a:pPr>
          <a:r>
            <a:rPr lang="en-US" sz="2400" kern="1200" dirty="0"/>
            <a:t>Shorter compared to other instruments </a:t>
          </a:r>
        </a:p>
      </dsp:txBody>
      <dsp:txXfrm>
        <a:off x="6185747" y="1481220"/>
        <a:ext cx="2336547" cy="1481750"/>
      </dsp:txXfrm>
    </dsp:sp>
    <dsp:sp modelId="{1755F30E-0DDD-4F8C-AFED-8DB0B3752805}">
      <dsp:nvSpPr>
        <dsp:cNvPr id="0" name=""/>
        <dsp:cNvSpPr/>
      </dsp:nvSpPr>
      <dsp:spPr>
        <a:xfrm>
          <a:off x="6679370" y="3009070"/>
          <a:ext cx="2158885" cy="858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Lock in for Tax purposes </a:t>
          </a:r>
        </a:p>
      </dsp:txBody>
      <dsp:txXfrm>
        <a:off x="6704515" y="3034215"/>
        <a:ext cx="2108595" cy="808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A829B-D0D9-47AF-94A5-0C56B74D9027}">
      <dsp:nvSpPr>
        <dsp:cNvPr id="0" name=""/>
        <dsp:cNvSpPr/>
      </dsp:nvSpPr>
      <dsp:spPr>
        <a:xfrm>
          <a:off x="623669" y="1715514"/>
          <a:ext cx="2385223" cy="24054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CACF0-1727-421C-B729-DEBC2B30CC62}">
      <dsp:nvSpPr>
        <dsp:cNvPr id="0" name=""/>
        <dsp:cNvSpPr/>
      </dsp:nvSpPr>
      <dsp:spPr>
        <a:xfrm>
          <a:off x="475277" y="1577224"/>
          <a:ext cx="2682008" cy="26820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42A5F-0B25-4E05-8DD7-E8F6E4234E77}">
      <dsp:nvSpPr>
        <dsp:cNvPr id="0" name=""/>
        <dsp:cNvSpPr/>
      </dsp:nvSpPr>
      <dsp:spPr>
        <a:xfrm>
          <a:off x="858298" y="1960245"/>
          <a:ext cx="1915966" cy="19159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89963-278E-4A8D-A1C3-DEBE1210F3A5}">
      <dsp:nvSpPr>
        <dsp:cNvPr id="0" name=""/>
        <dsp:cNvSpPr/>
      </dsp:nvSpPr>
      <dsp:spPr>
        <a:xfrm>
          <a:off x="1241606" y="2343553"/>
          <a:ext cx="1149350" cy="11493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568A4-32DB-42B8-AE70-ED4A2A79E0CA}">
      <dsp:nvSpPr>
        <dsp:cNvPr id="0" name=""/>
        <dsp:cNvSpPr/>
      </dsp:nvSpPr>
      <dsp:spPr>
        <a:xfrm>
          <a:off x="1624627" y="2726574"/>
          <a:ext cx="383308" cy="3833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AFBF8-4526-4867-B25D-A7CBA905FFB2}">
      <dsp:nvSpPr>
        <dsp:cNvPr id="0" name=""/>
        <dsp:cNvSpPr/>
      </dsp:nvSpPr>
      <dsp:spPr>
        <a:xfrm>
          <a:off x="3495065" y="458104"/>
          <a:ext cx="2963857" cy="60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t>Fight Inflation for You </a:t>
          </a:r>
        </a:p>
      </dsp:txBody>
      <dsp:txXfrm>
        <a:off x="3495065" y="458104"/>
        <a:ext cx="2963857" cy="608695"/>
      </dsp:txXfrm>
    </dsp:sp>
    <dsp:sp modelId="{891571AF-9413-4E4D-8F7B-6956E04BE54E}">
      <dsp:nvSpPr>
        <dsp:cNvPr id="0" name=""/>
        <dsp:cNvSpPr/>
      </dsp:nvSpPr>
      <dsp:spPr>
        <a:xfrm>
          <a:off x="3683975" y="642515"/>
          <a:ext cx="43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5D848-73D5-4FC1-9C0D-2CA2EAC4E3AE}">
      <dsp:nvSpPr>
        <dsp:cNvPr id="0" name=""/>
        <dsp:cNvSpPr/>
      </dsp:nvSpPr>
      <dsp:spPr>
        <a:xfrm rot="5400000">
          <a:off x="1610835" y="847961"/>
          <a:ext cx="2275713" cy="18648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8F094-3EC7-4F1B-A21D-AA51E61F7F08}">
      <dsp:nvSpPr>
        <dsp:cNvPr id="0" name=""/>
        <dsp:cNvSpPr/>
      </dsp:nvSpPr>
      <dsp:spPr>
        <a:xfrm>
          <a:off x="3495065" y="1143905"/>
          <a:ext cx="2963857" cy="60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t>Provide Income </a:t>
          </a:r>
        </a:p>
      </dsp:txBody>
      <dsp:txXfrm>
        <a:off x="3495065" y="1143905"/>
        <a:ext cx="2963857" cy="608695"/>
      </dsp:txXfrm>
    </dsp:sp>
    <dsp:sp modelId="{E3A77D94-71F8-40C4-A83E-2A92CAC1CB11}">
      <dsp:nvSpPr>
        <dsp:cNvPr id="0" name=""/>
        <dsp:cNvSpPr/>
      </dsp:nvSpPr>
      <dsp:spPr>
        <a:xfrm>
          <a:off x="3683975" y="1286151"/>
          <a:ext cx="43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4C76D-8244-4404-A336-7A78B8A346F3}">
      <dsp:nvSpPr>
        <dsp:cNvPr id="0" name=""/>
        <dsp:cNvSpPr/>
      </dsp:nvSpPr>
      <dsp:spPr>
        <a:xfrm rot="5400000">
          <a:off x="1945238" y="1442692"/>
          <a:ext cx="1894818" cy="158035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8120A-E8C9-4563-AF06-A74EEDDBFFC1}">
      <dsp:nvSpPr>
        <dsp:cNvPr id="0" name=""/>
        <dsp:cNvSpPr/>
      </dsp:nvSpPr>
      <dsp:spPr>
        <a:xfrm>
          <a:off x="3495065" y="1829705"/>
          <a:ext cx="2963857" cy="60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t>Be Accessible &amp; Usable in parts </a:t>
          </a:r>
        </a:p>
      </dsp:txBody>
      <dsp:txXfrm>
        <a:off x="3495065" y="1829705"/>
        <a:ext cx="2963857" cy="608695"/>
      </dsp:txXfrm>
    </dsp:sp>
    <dsp:sp modelId="{A922AE4E-2F10-4D05-8F85-5A2C13E0BC8F}">
      <dsp:nvSpPr>
        <dsp:cNvPr id="0" name=""/>
        <dsp:cNvSpPr/>
      </dsp:nvSpPr>
      <dsp:spPr>
        <a:xfrm>
          <a:off x="3683975" y="1929787"/>
          <a:ext cx="43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5D76D1-2009-4199-9550-04319498F634}">
      <dsp:nvSpPr>
        <dsp:cNvPr id="0" name=""/>
        <dsp:cNvSpPr/>
      </dsp:nvSpPr>
      <dsp:spPr>
        <a:xfrm rot="5400000">
          <a:off x="2273148" y="2013115"/>
          <a:ext cx="1494155" cy="132749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723C52-7F5D-4975-80DB-B6252E191CE5}">
      <dsp:nvSpPr>
        <dsp:cNvPr id="0" name=""/>
        <dsp:cNvSpPr/>
      </dsp:nvSpPr>
      <dsp:spPr>
        <a:xfrm>
          <a:off x="3495065" y="2667905"/>
          <a:ext cx="2963857" cy="60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t>Grow in value &amp; Appreciate over time</a:t>
          </a:r>
        </a:p>
      </dsp:txBody>
      <dsp:txXfrm>
        <a:off x="3495065" y="2667905"/>
        <a:ext cx="2963857" cy="608695"/>
      </dsp:txXfrm>
    </dsp:sp>
    <dsp:sp modelId="{18D7EDA0-F233-4C52-B8F7-020771EB3041}">
      <dsp:nvSpPr>
        <dsp:cNvPr id="0" name=""/>
        <dsp:cNvSpPr/>
      </dsp:nvSpPr>
      <dsp:spPr>
        <a:xfrm>
          <a:off x="3683975" y="2559631"/>
          <a:ext cx="43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5C5B7-78BE-425C-B3C7-1053647CAD0D}">
      <dsp:nvSpPr>
        <dsp:cNvPr id="0" name=""/>
        <dsp:cNvSpPr/>
      </dsp:nvSpPr>
      <dsp:spPr>
        <a:xfrm rot="5400000">
          <a:off x="2599563" y="2615374"/>
          <a:ext cx="1140155" cy="102866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065A6-9C25-41DF-AABD-05588CC9B758}">
      <dsp:nvSpPr>
        <dsp:cNvPr id="0" name=""/>
        <dsp:cNvSpPr/>
      </dsp:nvSpPr>
      <dsp:spPr>
        <a:xfrm>
          <a:off x="3618488" y="3544313"/>
          <a:ext cx="2963857" cy="60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t>Be Realizable at Fair Value &amp; Low Cost</a:t>
          </a:r>
        </a:p>
      </dsp:txBody>
      <dsp:txXfrm>
        <a:off x="3618488" y="3544313"/>
        <a:ext cx="2963857" cy="608695"/>
      </dsp:txXfrm>
    </dsp:sp>
    <dsp:sp modelId="{82EB453B-7437-4AF2-9DF6-EE1771A58A3C}">
      <dsp:nvSpPr>
        <dsp:cNvPr id="0" name=""/>
        <dsp:cNvSpPr/>
      </dsp:nvSpPr>
      <dsp:spPr>
        <a:xfrm>
          <a:off x="3683975" y="3171085"/>
          <a:ext cx="4310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37099-27F2-49DE-B0BC-535577507947}">
      <dsp:nvSpPr>
        <dsp:cNvPr id="0" name=""/>
        <dsp:cNvSpPr/>
      </dsp:nvSpPr>
      <dsp:spPr>
        <a:xfrm rot="5400000">
          <a:off x="2908163" y="3199819"/>
          <a:ext cx="804545" cy="74707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E84DB-07B6-408E-8610-E2A8F877413E}">
      <dsp:nvSpPr>
        <dsp:cNvPr id="0" name=""/>
        <dsp:cNvSpPr/>
      </dsp:nvSpPr>
      <dsp:spPr>
        <a:xfrm>
          <a:off x="641" y="672833"/>
          <a:ext cx="2336229" cy="1168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Investments that Grow in Value </a:t>
          </a:r>
        </a:p>
        <a:p>
          <a:pPr marL="0" lvl="0" indent="0" algn="ctr" defTabSz="1066800">
            <a:lnSpc>
              <a:spcPct val="90000"/>
            </a:lnSpc>
            <a:spcBef>
              <a:spcPct val="0"/>
            </a:spcBef>
            <a:spcAft>
              <a:spcPct val="35000"/>
            </a:spcAft>
            <a:buNone/>
          </a:pPr>
          <a:r>
            <a:rPr lang="en-US" sz="2400" kern="1200" dirty="0"/>
            <a:t>(With Exceptions)</a:t>
          </a:r>
        </a:p>
      </dsp:txBody>
      <dsp:txXfrm>
        <a:off x="34854" y="707046"/>
        <a:ext cx="2267803" cy="1099688"/>
      </dsp:txXfrm>
    </dsp:sp>
    <dsp:sp modelId="{38AB14C3-8DCA-4A68-A4A3-67CFCD55010A}">
      <dsp:nvSpPr>
        <dsp:cNvPr id="0" name=""/>
        <dsp:cNvSpPr/>
      </dsp:nvSpPr>
      <dsp:spPr>
        <a:xfrm>
          <a:off x="234264" y="1840948"/>
          <a:ext cx="233622" cy="488996"/>
        </a:xfrm>
        <a:custGeom>
          <a:avLst/>
          <a:gdLst/>
          <a:ahLst/>
          <a:cxnLst/>
          <a:rect l="0" t="0" r="0" b="0"/>
          <a:pathLst>
            <a:path>
              <a:moveTo>
                <a:pt x="0" y="0"/>
              </a:moveTo>
              <a:lnTo>
                <a:pt x="0" y="488996"/>
              </a:lnTo>
              <a:lnTo>
                <a:pt x="233622" y="488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840AF-4B7E-4974-8ACE-75B3FAD80D8C}">
      <dsp:nvSpPr>
        <dsp:cNvPr id="0" name=""/>
        <dsp:cNvSpPr/>
      </dsp:nvSpPr>
      <dsp:spPr>
        <a:xfrm>
          <a:off x="467887" y="2132976"/>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Property </a:t>
          </a:r>
        </a:p>
      </dsp:txBody>
      <dsp:txXfrm>
        <a:off x="479425" y="2144514"/>
        <a:ext cx="1279530" cy="370859"/>
      </dsp:txXfrm>
    </dsp:sp>
    <dsp:sp modelId="{A68860F7-E8CC-420C-93ED-0895DBAAFD82}">
      <dsp:nvSpPr>
        <dsp:cNvPr id="0" name=""/>
        <dsp:cNvSpPr/>
      </dsp:nvSpPr>
      <dsp:spPr>
        <a:xfrm>
          <a:off x="234264" y="1840948"/>
          <a:ext cx="233622" cy="1174959"/>
        </a:xfrm>
        <a:custGeom>
          <a:avLst/>
          <a:gdLst/>
          <a:ahLst/>
          <a:cxnLst/>
          <a:rect l="0" t="0" r="0" b="0"/>
          <a:pathLst>
            <a:path>
              <a:moveTo>
                <a:pt x="0" y="0"/>
              </a:moveTo>
              <a:lnTo>
                <a:pt x="0" y="1174959"/>
              </a:lnTo>
              <a:lnTo>
                <a:pt x="233622" y="11749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707FC-60CC-4B30-8C0F-1997388A6B45}">
      <dsp:nvSpPr>
        <dsp:cNvPr id="0" name=""/>
        <dsp:cNvSpPr/>
      </dsp:nvSpPr>
      <dsp:spPr>
        <a:xfrm>
          <a:off x="467887" y="2818940"/>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Gold</a:t>
          </a:r>
        </a:p>
      </dsp:txBody>
      <dsp:txXfrm>
        <a:off x="479425" y="2830478"/>
        <a:ext cx="1279530" cy="370859"/>
      </dsp:txXfrm>
    </dsp:sp>
    <dsp:sp modelId="{716980FF-F9CF-4C3D-9643-0F0B8DA0C335}">
      <dsp:nvSpPr>
        <dsp:cNvPr id="0" name=""/>
        <dsp:cNvSpPr/>
      </dsp:nvSpPr>
      <dsp:spPr>
        <a:xfrm>
          <a:off x="234264" y="1840948"/>
          <a:ext cx="233622" cy="1860923"/>
        </a:xfrm>
        <a:custGeom>
          <a:avLst/>
          <a:gdLst/>
          <a:ahLst/>
          <a:cxnLst/>
          <a:rect l="0" t="0" r="0" b="0"/>
          <a:pathLst>
            <a:path>
              <a:moveTo>
                <a:pt x="0" y="0"/>
              </a:moveTo>
              <a:lnTo>
                <a:pt x="0" y="1860923"/>
              </a:lnTo>
              <a:lnTo>
                <a:pt x="233622" y="18609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E254A-1CDD-4AAD-B252-6900B38F78CF}">
      <dsp:nvSpPr>
        <dsp:cNvPr id="0" name=""/>
        <dsp:cNvSpPr/>
      </dsp:nvSpPr>
      <dsp:spPr>
        <a:xfrm>
          <a:off x="467887" y="3504904"/>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Art Collection</a:t>
          </a:r>
        </a:p>
      </dsp:txBody>
      <dsp:txXfrm>
        <a:off x="479425" y="3516442"/>
        <a:ext cx="1279530" cy="370859"/>
      </dsp:txXfrm>
    </dsp:sp>
    <dsp:sp modelId="{93D12244-9526-4C87-BB3E-60C96275197E}">
      <dsp:nvSpPr>
        <dsp:cNvPr id="0" name=""/>
        <dsp:cNvSpPr/>
      </dsp:nvSpPr>
      <dsp:spPr>
        <a:xfrm>
          <a:off x="234264" y="1840948"/>
          <a:ext cx="233622" cy="2546887"/>
        </a:xfrm>
        <a:custGeom>
          <a:avLst/>
          <a:gdLst/>
          <a:ahLst/>
          <a:cxnLst/>
          <a:rect l="0" t="0" r="0" b="0"/>
          <a:pathLst>
            <a:path>
              <a:moveTo>
                <a:pt x="0" y="0"/>
              </a:moveTo>
              <a:lnTo>
                <a:pt x="0" y="2546887"/>
              </a:lnTo>
              <a:lnTo>
                <a:pt x="233622" y="254688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3B617-F29B-47B5-BA1C-3D2C065E2C41}">
      <dsp:nvSpPr>
        <dsp:cNvPr id="0" name=""/>
        <dsp:cNvSpPr/>
      </dsp:nvSpPr>
      <dsp:spPr>
        <a:xfrm>
          <a:off x="467887" y="4190867"/>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Equity Shares</a:t>
          </a:r>
        </a:p>
      </dsp:txBody>
      <dsp:txXfrm>
        <a:off x="479425" y="4202405"/>
        <a:ext cx="1279530" cy="370859"/>
      </dsp:txXfrm>
    </dsp:sp>
    <dsp:sp modelId="{BBCE7DE6-F8A7-472F-A091-DBAD796358AA}">
      <dsp:nvSpPr>
        <dsp:cNvPr id="0" name=""/>
        <dsp:cNvSpPr/>
      </dsp:nvSpPr>
      <dsp:spPr>
        <a:xfrm>
          <a:off x="234264" y="1840948"/>
          <a:ext cx="233622" cy="3232851"/>
        </a:xfrm>
        <a:custGeom>
          <a:avLst/>
          <a:gdLst/>
          <a:ahLst/>
          <a:cxnLst/>
          <a:rect l="0" t="0" r="0" b="0"/>
          <a:pathLst>
            <a:path>
              <a:moveTo>
                <a:pt x="0" y="0"/>
              </a:moveTo>
              <a:lnTo>
                <a:pt x="0" y="3232851"/>
              </a:lnTo>
              <a:lnTo>
                <a:pt x="233622" y="32328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B6C2E-F296-4243-964C-22692CC8886C}">
      <dsp:nvSpPr>
        <dsp:cNvPr id="0" name=""/>
        <dsp:cNvSpPr/>
      </dsp:nvSpPr>
      <dsp:spPr>
        <a:xfrm>
          <a:off x="467887" y="4876831"/>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Mutual Funds</a:t>
          </a:r>
        </a:p>
      </dsp:txBody>
      <dsp:txXfrm>
        <a:off x="479425" y="4888369"/>
        <a:ext cx="1279530" cy="370859"/>
      </dsp:txXfrm>
    </dsp:sp>
    <dsp:sp modelId="{BB9C621D-9A0C-4F05-981F-2D06936211B6}">
      <dsp:nvSpPr>
        <dsp:cNvPr id="0" name=""/>
        <dsp:cNvSpPr/>
      </dsp:nvSpPr>
      <dsp:spPr>
        <a:xfrm>
          <a:off x="2920928" y="672833"/>
          <a:ext cx="2336229" cy="1168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Investments that Generate Income</a:t>
          </a:r>
        </a:p>
        <a:p>
          <a:pPr marL="0" lvl="0" indent="0" algn="ctr" defTabSz="1066800">
            <a:lnSpc>
              <a:spcPct val="90000"/>
            </a:lnSpc>
            <a:spcBef>
              <a:spcPct val="0"/>
            </a:spcBef>
            <a:spcAft>
              <a:spcPct val="35000"/>
            </a:spcAft>
            <a:buNone/>
          </a:pPr>
          <a:r>
            <a:rPr lang="en-US" sz="2400" kern="1200" dirty="0"/>
            <a:t>(with exceptions)</a:t>
          </a:r>
        </a:p>
      </dsp:txBody>
      <dsp:txXfrm>
        <a:off x="2955141" y="707046"/>
        <a:ext cx="2267803" cy="1099688"/>
      </dsp:txXfrm>
    </dsp:sp>
    <dsp:sp modelId="{448769DD-9ED0-4AB3-B1A7-36948C94F9EE}">
      <dsp:nvSpPr>
        <dsp:cNvPr id="0" name=""/>
        <dsp:cNvSpPr/>
      </dsp:nvSpPr>
      <dsp:spPr>
        <a:xfrm>
          <a:off x="3154551" y="1840948"/>
          <a:ext cx="233622" cy="488996"/>
        </a:xfrm>
        <a:custGeom>
          <a:avLst/>
          <a:gdLst/>
          <a:ahLst/>
          <a:cxnLst/>
          <a:rect l="0" t="0" r="0" b="0"/>
          <a:pathLst>
            <a:path>
              <a:moveTo>
                <a:pt x="0" y="0"/>
              </a:moveTo>
              <a:lnTo>
                <a:pt x="0" y="488996"/>
              </a:lnTo>
              <a:lnTo>
                <a:pt x="233622" y="4889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93D6B-C0D5-43A8-9F03-D45BCFBBC6EE}">
      <dsp:nvSpPr>
        <dsp:cNvPr id="0" name=""/>
        <dsp:cNvSpPr/>
      </dsp:nvSpPr>
      <dsp:spPr>
        <a:xfrm>
          <a:off x="3388174" y="2132976"/>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Bonds</a:t>
          </a:r>
        </a:p>
      </dsp:txBody>
      <dsp:txXfrm>
        <a:off x="3399712" y="2144514"/>
        <a:ext cx="1279530" cy="370859"/>
      </dsp:txXfrm>
    </dsp:sp>
    <dsp:sp modelId="{447EEA0C-7AD2-404A-8B2E-A4C8B09FE210}">
      <dsp:nvSpPr>
        <dsp:cNvPr id="0" name=""/>
        <dsp:cNvSpPr/>
      </dsp:nvSpPr>
      <dsp:spPr>
        <a:xfrm>
          <a:off x="3154551" y="1840948"/>
          <a:ext cx="233622" cy="1174959"/>
        </a:xfrm>
        <a:custGeom>
          <a:avLst/>
          <a:gdLst/>
          <a:ahLst/>
          <a:cxnLst/>
          <a:rect l="0" t="0" r="0" b="0"/>
          <a:pathLst>
            <a:path>
              <a:moveTo>
                <a:pt x="0" y="0"/>
              </a:moveTo>
              <a:lnTo>
                <a:pt x="0" y="1174959"/>
              </a:lnTo>
              <a:lnTo>
                <a:pt x="233622" y="117495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39EF83-7E2A-4B0B-BE4A-4C3C4EE72CF5}">
      <dsp:nvSpPr>
        <dsp:cNvPr id="0" name=""/>
        <dsp:cNvSpPr/>
      </dsp:nvSpPr>
      <dsp:spPr>
        <a:xfrm>
          <a:off x="3388174" y="2818940"/>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NSC/ KVP</a:t>
          </a:r>
        </a:p>
      </dsp:txBody>
      <dsp:txXfrm>
        <a:off x="3399712" y="2830478"/>
        <a:ext cx="1279530" cy="370859"/>
      </dsp:txXfrm>
    </dsp:sp>
    <dsp:sp modelId="{570D8475-391F-4013-8684-1BA56D5DEE16}">
      <dsp:nvSpPr>
        <dsp:cNvPr id="0" name=""/>
        <dsp:cNvSpPr/>
      </dsp:nvSpPr>
      <dsp:spPr>
        <a:xfrm>
          <a:off x="3154551" y="1840948"/>
          <a:ext cx="233622" cy="1860923"/>
        </a:xfrm>
        <a:custGeom>
          <a:avLst/>
          <a:gdLst/>
          <a:ahLst/>
          <a:cxnLst/>
          <a:rect l="0" t="0" r="0" b="0"/>
          <a:pathLst>
            <a:path>
              <a:moveTo>
                <a:pt x="0" y="0"/>
              </a:moveTo>
              <a:lnTo>
                <a:pt x="0" y="1860923"/>
              </a:lnTo>
              <a:lnTo>
                <a:pt x="233622" y="18609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5D493-87D0-4766-A9F5-6BCA5C37C359}">
      <dsp:nvSpPr>
        <dsp:cNvPr id="0" name=""/>
        <dsp:cNvSpPr/>
      </dsp:nvSpPr>
      <dsp:spPr>
        <a:xfrm>
          <a:off x="3388174" y="3504904"/>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PPF</a:t>
          </a:r>
        </a:p>
      </dsp:txBody>
      <dsp:txXfrm>
        <a:off x="3399712" y="3516442"/>
        <a:ext cx="1279530" cy="370859"/>
      </dsp:txXfrm>
    </dsp:sp>
    <dsp:sp modelId="{A6EB22A4-FC04-45B2-B7FA-2A594173A919}">
      <dsp:nvSpPr>
        <dsp:cNvPr id="0" name=""/>
        <dsp:cNvSpPr/>
      </dsp:nvSpPr>
      <dsp:spPr>
        <a:xfrm>
          <a:off x="3154551" y="1840948"/>
          <a:ext cx="233622" cy="2546887"/>
        </a:xfrm>
        <a:custGeom>
          <a:avLst/>
          <a:gdLst/>
          <a:ahLst/>
          <a:cxnLst/>
          <a:rect l="0" t="0" r="0" b="0"/>
          <a:pathLst>
            <a:path>
              <a:moveTo>
                <a:pt x="0" y="0"/>
              </a:moveTo>
              <a:lnTo>
                <a:pt x="0" y="2546887"/>
              </a:lnTo>
              <a:lnTo>
                <a:pt x="233622" y="254688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4E1D1-5C5A-421E-A6F5-D63D2417CE20}">
      <dsp:nvSpPr>
        <dsp:cNvPr id="0" name=""/>
        <dsp:cNvSpPr/>
      </dsp:nvSpPr>
      <dsp:spPr>
        <a:xfrm>
          <a:off x="3388174" y="4190867"/>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Bank / Co Deposits</a:t>
          </a:r>
        </a:p>
      </dsp:txBody>
      <dsp:txXfrm>
        <a:off x="3399712" y="4202405"/>
        <a:ext cx="1279530" cy="370859"/>
      </dsp:txXfrm>
    </dsp:sp>
    <dsp:sp modelId="{DF797C72-1FBA-4DED-857D-E172677BAC4A}">
      <dsp:nvSpPr>
        <dsp:cNvPr id="0" name=""/>
        <dsp:cNvSpPr/>
      </dsp:nvSpPr>
      <dsp:spPr>
        <a:xfrm>
          <a:off x="3154551" y="1840948"/>
          <a:ext cx="233622" cy="3232851"/>
        </a:xfrm>
        <a:custGeom>
          <a:avLst/>
          <a:gdLst/>
          <a:ahLst/>
          <a:cxnLst/>
          <a:rect l="0" t="0" r="0" b="0"/>
          <a:pathLst>
            <a:path>
              <a:moveTo>
                <a:pt x="0" y="0"/>
              </a:moveTo>
              <a:lnTo>
                <a:pt x="0" y="3232851"/>
              </a:lnTo>
              <a:lnTo>
                <a:pt x="233622" y="32328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424F0D-CCE7-4880-8494-8B2F9C249CA6}">
      <dsp:nvSpPr>
        <dsp:cNvPr id="0" name=""/>
        <dsp:cNvSpPr/>
      </dsp:nvSpPr>
      <dsp:spPr>
        <a:xfrm>
          <a:off x="3388174" y="4876831"/>
          <a:ext cx="1302606" cy="393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Mutual Funds </a:t>
          </a:r>
        </a:p>
      </dsp:txBody>
      <dsp:txXfrm>
        <a:off x="3399712" y="4888369"/>
        <a:ext cx="1279530" cy="370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E1D04-BB8B-41C1-9C4A-123994681730}">
      <dsp:nvSpPr>
        <dsp:cNvPr id="0" name=""/>
        <dsp:cNvSpPr/>
      </dsp:nvSpPr>
      <dsp:spPr>
        <a:xfrm>
          <a:off x="2836926" y="2694327"/>
          <a:ext cx="2098548" cy="2098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Managing Risks and Maximizing Returns </a:t>
          </a:r>
        </a:p>
      </dsp:txBody>
      <dsp:txXfrm>
        <a:off x="3144251" y="3001652"/>
        <a:ext cx="1483898" cy="1483898"/>
      </dsp:txXfrm>
    </dsp:sp>
    <dsp:sp modelId="{14977698-9B8C-4CB4-8DC1-0B3FE7730318}">
      <dsp:nvSpPr>
        <dsp:cNvPr id="0" name=""/>
        <dsp:cNvSpPr/>
      </dsp:nvSpPr>
      <dsp:spPr>
        <a:xfrm rot="11700000">
          <a:off x="966870" y="2908029"/>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88E12-61DF-46B2-9138-D473AD96AAEA}">
      <dsp:nvSpPr>
        <dsp:cNvPr id="0" name=""/>
        <dsp:cNvSpPr/>
      </dsp:nvSpPr>
      <dsp:spPr>
        <a:xfrm>
          <a:off x="1305" y="2172293"/>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No Such Thing as Risk Free Investments </a:t>
          </a:r>
        </a:p>
      </dsp:txBody>
      <dsp:txXfrm>
        <a:off x="48018" y="2219006"/>
        <a:ext cx="1900194" cy="1501470"/>
      </dsp:txXfrm>
    </dsp:sp>
    <dsp:sp modelId="{7E10DA74-93CF-4A15-879B-DE05D3A6B35A}">
      <dsp:nvSpPr>
        <dsp:cNvPr id="0" name=""/>
        <dsp:cNvSpPr/>
      </dsp:nvSpPr>
      <dsp:spPr>
        <a:xfrm rot="14700000">
          <a:off x="2093140" y="1565792"/>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42DD0D-1E8C-4AB8-BA64-9BDAEF3B6C32}">
      <dsp:nvSpPr>
        <dsp:cNvPr id="0" name=""/>
        <dsp:cNvSpPr/>
      </dsp:nvSpPr>
      <dsp:spPr>
        <a:xfrm>
          <a:off x="1625775" y="236324"/>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Risk &amp; Returns relation is a tradeoff</a:t>
          </a:r>
        </a:p>
      </dsp:txBody>
      <dsp:txXfrm>
        <a:off x="1672488" y="283037"/>
        <a:ext cx="1900194" cy="1501470"/>
      </dsp:txXfrm>
    </dsp:sp>
    <dsp:sp modelId="{24AC0B40-6D29-42D0-82F4-19B620C73FA7}">
      <dsp:nvSpPr>
        <dsp:cNvPr id="0" name=""/>
        <dsp:cNvSpPr/>
      </dsp:nvSpPr>
      <dsp:spPr>
        <a:xfrm rot="17700000">
          <a:off x="3845306" y="1565792"/>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17F901-CC37-4CE8-9E50-BBEECB41EBD2}">
      <dsp:nvSpPr>
        <dsp:cNvPr id="0" name=""/>
        <dsp:cNvSpPr/>
      </dsp:nvSpPr>
      <dsp:spPr>
        <a:xfrm>
          <a:off x="4153003" y="236324"/>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Risks can not be eliminated; but can be mitigated and minimized </a:t>
          </a:r>
        </a:p>
      </dsp:txBody>
      <dsp:txXfrm>
        <a:off x="4199716" y="283037"/>
        <a:ext cx="1900194" cy="1501470"/>
      </dsp:txXfrm>
    </dsp:sp>
    <dsp:sp modelId="{86A8C2EC-7EDC-4CDC-9E50-2DDD578FA2B8}">
      <dsp:nvSpPr>
        <dsp:cNvPr id="0" name=""/>
        <dsp:cNvSpPr/>
      </dsp:nvSpPr>
      <dsp:spPr>
        <a:xfrm rot="20700000">
          <a:off x="4971576" y="2908029"/>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5C63D0-6237-4AA3-99B6-F2B789FC12AB}">
      <dsp:nvSpPr>
        <dsp:cNvPr id="0" name=""/>
        <dsp:cNvSpPr/>
      </dsp:nvSpPr>
      <dsp:spPr>
        <a:xfrm>
          <a:off x="5777473" y="2172293"/>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Diversification helps manage Risks</a:t>
          </a:r>
        </a:p>
      </dsp:txBody>
      <dsp:txXfrm>
        <a:off x="5824186" y="2219006"/>
        <a:ext cx="1900194" cy="1501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FCFDF-ABC3-48EC-AD3D-7D45B69BAF73}">
      <dsp:nvSpPr>
        <dsp:cNvPr id="0" name=""/>
        <dsp:cNvSpPr/>
      </dsp:nvSpPr>
      <dsp:spPr>
        <a:xfrm>
          <a:off x="0" y="406639"/>
          <a:ext cx="67818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B1742-02E3-449B-A028-1B3CCDAF90DC}">
      <dsp:nvSpPr>
        <dsp:cNvPr id="0" name=""/>
        <dsp:cNvSpPr/>
      </dsp:nvSpPr>
      <dsp:spPr>
        <a:xfrm>
          <a:off x="339090" y="22879"/>
          <a:ext cx="474726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1155700">
            <a:lnSpc>
              <a:spcPct val="90000"/>
            </a:lnSpc>
            <a:spcBef>
              <a:spcPct val="0"/>
            </a:spcBef>
            <a:spcAft>
              <a:spcPct val="35000"/>
            </a:spcAft>
            <a:buNone/>
          </a:pPr>
          <a:r>
            <a:rPr lang="en-US" sz="2600" kern="1200" dirty="0"/>
            <a:t>Early Savers</a:t>
          </a:r>
        </a:p>
      </dsp:txBody>
      <dsp:txXfrm>
        <a:off x="376557" y="60346"/>
        <a:ext cx="4672326" cy="692586"/>
      </dsp:txXfrm>
    </dsp:sp>
    <dsp:sp modelId="{84D5805E-FB06-41C7-A63F-1512B184ED80}">
      <dsp:nvSpPr>
        <dsp:cNvPr id="0" name=""/>
        <dsp:cNvSpPr/>
      </dsp:nvSpPr>
      <dsp:spPr>
        <a:xfrm>
          <a:off x="0" y="1585999"/>
          <a:ext cx="67818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EC7047-4AC7-4A52-A356-7CA2092887E0}">
      <dsp:nvSpPr>
        <dsp:cNvPr id="0" name=""/>
        <dsp:cNvSpPr/>
      </dsp:nvSpPr>
      <dsp:spPr>
        <a:xfrm>
          <a:off x="339090" y="1202239"/>
          <a:ext cx="474726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1155700">
            <a:lnSpc>
              <a:spcPct val="90000"/>
            </a:lnSpc>
            <a:spcBef>
              <a:spcPct val="0"/>
            </a:spcBef>
            <a:spcAft>
              <a:spcPct val="35000"/>
            </a:spcAft>
            <a:buNone/>
          </a:pPr>
          <a:r>
            <a:rPr lang="en-US" sz="2600" kern="1200" dirty="0"/>
            <a:t>Mid Life </a:t>
          </a:r>
        </a:p>
      </dsp:txBody>
      <dsp:txXfrm>
        <a:off x="376557" y="1239706"/>
        <a:ext cx="4672326" cy="692586"/>
      </dsp:txXfrm>
    </dsp:sp>
    <dsp:sp modelId="{5F312203-F972-4B87-860D-A41E4E03C5EE}">
      <dsp:nvSpPr>
        <dsp:cNvPr id="0" name=""/>
        <dsp:cNvSpPr/>
      </dsp:nvSpPr>
      <dsp:spPr>
        <a:xfrm>
          <a:off x="0" y="2765359"/>
          <a:ext cx="67818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59E6A3-7369-4679-A499-58370FC3EFC6}">
      <dsp:nvSpPr>
        <dsp:cNvPr id="0" name=""/>
        <dsp:cNvSpPr/>
      </dsp:nvSpPr>
      <dsp:spPr>
        <a:xfrm>
          <a:off x="339090" y="2381599"/>
          <a:ext cx="474726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1155700">
            <a:lnSpc>
              <a:spcPct val="90000"/>
            </a:lnSpc>
            <a:spcBef>
              <a:spcPct val="0"/>
            </a:spcBef>
            <a:spcAft>
              <a:spcPct val="35000"/>
            </a:spcAft>
            <a:buNone/>
          </a:pPr>
          <a:r>
            <a:rPr lang="en-US" sz="2600" kern="1200" dirty="0"/>
            <a:t>Pre Retirement </a:t>
          </a:r>
        </a:p>
      </dsp:txBody>
      <dsp:txXfrm>
        <a:off x="376557" y="2419066"/>
        <a:ext cx="4672326" cy="692586"/>
      </dsp:txXfrm>
    </dsp:sp>
    <dsp:sp modelId="{8DF942BA-678E-4C58-9A52-D1BC95B921AD}">
      <dsp:nvSpPr>
        <dsp:cNvPr id="0" name=""/>
        <dsp:cNvSpPr/>
      </dsp:nvSpPr>
      <dsp:spPr>
        <a:xfrm>
          <a:off x="0" y="3944720"/>
          <a:ext cx="67818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80756-0261-41A7-B539-0DDE824F5C21}">
      <dsp:nvSpPr>
        <dsp:cNvPr id="0" name=""/>
        <dsp:cNvSpPr/>
      </dsp:nvSpPr>
      <dsp:spPr>
        <a:xfrm>
          <a:off x="339090" y="3560960"/>
          <a:ext cx="474726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marL="0" lvl="0" indent="0" algn="l" defTabSz="1155700">
            <a:lnSpc>
              <a:spcPct val="90000"/>
            </a:lnSpc>
            <a:spcBef>
              <a:spcPct val="0"/>
            </a:spcBef>
            <a:spcAft>
              <a:spcPct val="35000"/>
            </a:spcAft>
            <a:buNone/>
          </a:pPr>
          <a:r>
            <a:rPr lang="en-US" sz="2600" kern="1200" dirty="0"/>
            <a:t>Post Retirement </a:t>
          </a:r>
        </a:p>
      </dsp:txBody>
      <dsp:txXfrm>
        <a:off x="376557" y="3598427"/>
        <a:ext cx="4672326"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37E31-0BF3-4181-92EB-719F949677A5}">
      <dsp:nvSpPr>
        <dsp:cNvPr id="0" name=""/>
        <dsp:cNvSpPr/>
      </dsp:nvSpPr>
      <dsp:spPr>
        <a:xfrm>
          <a:off x="546099" y="0"/>
          <a:ext cx="1879600" cy="18796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A1B58-3057-47C0-AC7F-2F1889B9F831}">
      <dsp:nvSpPr>
        <dsp:cNvPr id="0" name=""/>
        <dsp:cNvSpPr/>
      </dsp:nvSpPr>
      <dsp:spPr>
        <a:xfrm>
          <a:off x="0" y="126999"/>
          <a:ext cx="1267968" cy="8361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Equity</a:t>
          </a:r>
        </a:p>
      </dsp:txBody>
      <dsp:txXfrm>
        <a:off x="40818" y="167817"/>
        <a:ext cx="1186332" cy="754532"/>
      </dsp:txXfrm>
    </dsp:sp>
    <dsp:sp modelId="{E8056BFC-8C12-4D47-8A88-6FE45C8E6796}">
      <dsp:nvSpPr>
        <dsp:cNvPr id="0" name=""/>
        <dsp:cNvSpPr/>
      </dsp:nvSpPr>
      <dsp:spPr>
        <a:xfrm>
          <a:off x="1475231" y="126999"/>
          <a:ext cx="1267968" cy="8361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Debt </a:t>
          </a:r>
        </a:p>
      </dsp:txBody>
      <dsp:txXfrm>
        <a:off x="1516049" y="167817"/>
        <a:ext cx="1186332" cy="754532"/>
      </dsp:txXfrm>
    </dsp:sp>
    <dsp:sp modelId="{88DB6A10-1E22-4F53-970E-25930D2F924E}">
      <dsp:nvSpPr>
        <dsp:cNvPr id="0" name=""/>
        <dsp:cNvSpPr/>
      </dsp:nvSpPr>
      <dsp:spPr>
        <a:xfrm>
          <a:off x="76200" y="1043431"/>
          <a:ext cx="1267968" cy="8361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Real Estate</a:t>
          </a:r>
        </a:p>
      </dsp:txBody>
      <dsp:txXfrm>
        <a:off x="117018" y="1084249"/>
        <a:ext cx="1186332" cy="754532"/>
      </dsp:txXfrm>
    </dsp:sp>
    <dsp:sp modelId="{F7203543-69AC-45EE-8EAF-E294C7F385F6}">
      <dsp:nvSpPr>
        <dsp:cNvPr id="0" name=""/>
        <dsp:cNvSpPr/>
      </dsp:nvSpPr>
      <dsp:spPr>
        <a:xfrm>
          <a:off x="1475231" y="1043431"/>
          <a:ext cx="1267968" cy="8361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Alternate</a:t>
          </a:r>
        </a:p>
      </dsp:txBody>
      <dsp:txXfrm>
        <a:off x="1516049" y="1084249"/>
        <a:ext cx="1186332" cy="7545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EEC36-027B-4199-8454-9A215F8C169B}">
      <dsp:nvSpPr>
        <dsp:cNvPr id="0" name=""/>
        <dsp:cNvSpPr/>
      </dsp:nvSpPr>
      <dsp:spPr>
        <a:xfrm>
          <a:off x="3429458" y="2611050"/>
          <a:ext cx="913941" cy="558874"/>
        </a:xfrm>
        <a:custGeom>
          <a:avLst/>
          <a:gdLst/>
          <a:ahLst/>
          <a:cxnLst/>
          <a:rect l="0" t="0" r="0" b="0"/>
          <a:pathLst>
            <a:path>
              <a:moveTo>
                <a:pt x="913941" y="0"/>
              </a:moveTo>
              <a:lnTo>
                <a:pt x="913941" y="558874"/>
              </a:lnTo>
              <a:lnTo>
                <a:pt x="0" y="55887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44238-2E17-4AEF-87FB-CEEE0E56C65A}">
      <dsp:nvSpPr>
        <dsp:cNvPr id="0" name=""/>
        <dsp:cNvSpPr/>
      </dsp:nvSpPr>
      <dsp:spPr>
        <a:xfrm>
          <a:off x="4343400" y="2611050"/>
          <a:ext cx="2624159" cy="537794"/>
        </a:xfrm>
        <a:custGeom>
          <a:avLst/>
          <a:gdLst/>
          <a:ahLst/>
          <a:cxnLst/>
          <a:rect l="0" t="0" r="0" b="0"/>
          <a:pathLst>
            <a:path>
              <a:moveTo>
                <a:pt x="0" y="0"/>
              </a:moveTo>
              <a:lnTo>
                <a:pt x="0" y="489848"/>
              </a:lnTo>
              <a:lnTo>
                <a:pt x="2624159" y="489848"/>
              </a:lnTo>
              <a:lnTo>
                <a:pt x="2624159" y="53779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31F91-ECDE-4254-8D84-019002B67A4B}">
      <dsp:nvSpPr>
        <dsp:cNvPr id="0" name=""/>
        <dsp:cNvSpPr/>
      </dsp:nvSpPr>
      <dsp:spPr>
        <a:xfrm>
          <a:off x="4343400" y="2611050"/>
          <a:ext cx="2120105" cy="2226620"/>
        </a:xfrm>
        <a:custGeom>
          <a:avLst/>
          <a:gdLst/>
          <a:ahLst/>
          <a:cxnLst/>
          <a:rect l="0" t="0" r="0" b="0"/>
          <a:pathLst>
            <a:path>
              <a:moveTo>
                <a:pt x="0" y="0"/>
              </a:moveTo>
              <a:lnTo>
                <a:pt x="0" y="2178673"/>
              </a:lnTo>
              <a:lnTo>
                <a:pt x="2120105" y="2178673"/>
              </a:lnTo>
              <a:lnTo>
                <a:pt x="2120105" y="22266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CEE69-18E9-4BD7-B394-7C8612A11BE4}">
      <dsp:nvSpPr>
        <dsp:cNvPr id="0" name=""/>
        <dsp:cNvSpPr/>
      </dsp:nvSpPr>
      <dsp:spPr>
        <a:xfrm>
          <a:off x="4343400" y="2611050"/>
          <a:ext cx="756959" cy="1447400"/>
        </a:xfrm>
        <a:custGeom>
          <a:avLst/>
          <a:gdLst/>
          <a:ahLst/>
          <a:cxnLst/>
          <a:rect l="0" t="0" r="0" b="0"/>
          <a:pathLst>
            <a:path>
              <a:moveTo>
                <a:pt x="0" y="0"/>
              </a:moveTo>
              <a:lnTo>
                <a:pt x="0" y="1399453"/>
              </a:lnTo>
              <a:lnTo>
                <a:pt x="756959" y="1399453"/>
              </a:lnTo>
              <a:lnTo>
                <a:pt x="756959" y="1447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D92AA-08AE-4FC8-9DA9-881960ACBB8D}">
      <dsp:nvSpPr>
        <dsp:cNvPr id="0" name=""/>
        <dsp:cNvSpPr/>
      </dsp:nvSpPr>
      <dsp:spPr>
        <a:xfrm>
          <a:off x="3707686" y="2611050"/>
          <a:ext cx="635713" cy="2155634"/>
        </a:xfrm>
        <a:custGeom>
          <a:avLst/>
          <a:gdLst/>
          <a:ahLst/>
          <a:cxnLst/>
          <a:rect l="0" t="0" r="0" b="0"/>
          <a:pathLst>
            <a:path>
              <a:moveTo>
                <a:pt x="635713" y="0"/>
              </a:moveTo>
              <a:lnTo>
                <a:pt x="635713" y="2107687"/>
              </a:lnTo>
              <a:lnTo>
                <a:pt x="0" y="2107687"/>
              </a:lnTo>
              <a:lnTo>
                <a:pt x="0" y="215563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3B716-8908-4745-AC2C-3B839128CBCE}">
      <dsp:nvSpPr>
        <dsp:cNvPr id="0" name=""/>
        <dsp:cNvSpPr/>
      </dsp:nvSpPr>
      <dsp:spPr>
        <a:xfrm>
          <a:off x="2353069" y="2611050"/>
          <a:ext cx="1990330" cy="1447400"/>
        </a:xfrm>
        <a:custGeom>
          <a:avLst/>
          <a:gdLst/>
          <a:ahLst/>
          <a:cxnLst/>
          <a:rect l="0" t="0" r="0" b="0"/>
          <a:pathLst>
            <a:path>
              <a:moveTo>
                <a:pt x="1990330" y="0"/>
              </a:moveTo>
              <a:lnTo>
                <a:pt x="1990330" y="1399453"/>
              </a:lnTo>
              <a:lnTo>
                <a:pt x="0" y="1399453"/>
              </a:lnTo>
              <a:lnTo>
                <a:pt x="0" y="1447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D6B8A-7898-44C3-A2AF-427AEE1DC68A}">
      <dsp:nvSpPr>
        <dsp:cNvPr id="0" name=""/>
        <dsp:cNvSpPr/>
      </dsp:nvSpPr>
      <dsp:spPr>
        <a:xfrm>
          <a:off x="951867" y="2611050"/>
          <a:ext cx="3391532" cy="2155634"/>
        </a:xfrm>
        <a:custGeom>
          <a:avLst/>
          <a:gdLst/>
          <a:ahLst/>
          <a:cxnLst/>
          <a:rect l="0" t="0" r="0" b="0"/>
          <a:pathLst>
            <a:path>
              <a:moveTo>
                <a:pt x="3391532" y="0"/>
              </a:moveTo>
              <a:lnTo>
                <a:pt x="3391532" y="2107687"/>
              </a:lnTo>
              <a:lnTo>
                <a:pt x="0" y="2107687"/>
              </a:lnTo>
              <a:lnTo>
                <a:pt x="0" y="215563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F7EAA-6DAA-4B2E-A449-DC5BF2CEE59E}">
      <dsp:nvSpPr>
        <dsp:cNvPr id="0" name=""/>
        <dsp:cNvSpPr/>
      </dsp:nvSpPr>
      <dsp:spPr>
        <a:xfrm>
          <a:off x="3807842" y="1969896"/>
          <a:ext cx="1071114"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MF</a:t>
          </a:r>
        </a:p>
      </dsp:txBody>
      <dsp:txXfrm>
        <a:off x="3807842" y="1969896"/>
        <a:ext cx="1071114" cy="641154"/>
      </dsp:txXfrm>
    </dsp:sp>
    <dsp:sp modelId="{6EB95FD7-1D02-48CA-9869-D12F91B302B3}">
      <dsp:nvSpPr>
        <dsp:cNvPr id="0" name=""/>
        <dsp:cNvSpPr/>
      </dsp:nvSpPr>
      <dsp:spPr>
        <a:xfrm>
          <a:off x="209673" y="4766684"/>
          <a:ext cx="1484387"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Professional Management </a:t>
          </a:r>
        </a:p>
      </dsp:txBody>
      <dsp:txXfrm>
        <a:off x="209673" y="4766684"/>
        <a:ext cx="1484387" cy="641154"/>
      </dsp:txXfrm>
    </dsp:sp>
    <dsp:sp modelId="{38CAA95C-E66D-442F-A5BD-71349269374E}">
      <dsp:nvSpPr>
        <dsp:cNvPr id="0" name=""/>
        <dsp:cNvSpPr/>
      </dsp:nvSpPr>
      <dsp:spPr>
        <a:xfrm>
          <a:off x="1817512" y="4058450"/>
          <a:ext cx="1071114"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Low Cost</a:t>
          </a:r>
        </a:p>
      </dsp:txBody>
      <dsp:txXfrm>
        <a:off x="1817512" y="4058450"/>
        <a:ext cx="1071114" cy="641154"/>
      </dsp:txXfrm>
    </dsp:sp>
    <dsp:sp modelId="{5E39246B-486C-4265-B376-DAA2A2F98133}">
      <dsp:nvSpPr>
        <dsp:cNvPr id="0" name=""/>
        <dsp:cNvSpPr/>
      </dsp:nvSpPr>
      <dsp:spPr>
        <a:xfrm>
          <a:off x="2965492" y="4766684"/>
          <a:ext cx="1484387"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Transparency </a:t>
          </a:r>
        </a:p>
      </dsp:txBody>
      <dsp:txXfrm>
        <a:off x="2965492" y="4766684"/>
        <a:ext cx="1484387" cy="641154"/>
      </dsp:txXfrm>
    </dsp:sp>
    <dsp:sp modelId="{05C305C6-EE6B-4B77-B925-8A73F97A747E}">
      <dsp:nvSpPr>
        <dsp:cNvPr id="0" name=""/>
        <dsp:cNvSpPr/>
      </dsp:nvSpPr>
      <dsp:spPr>
        <a:xfrm>
          <a:off x="4564801" y="4058450"/>
          <a:ext cx="1071114"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Liquidity</a:t>
          </a:r>
        </a:p>
      </dsp:txBody>
      <dsp:txXfrm>
        <a:off x="4564801" y="4058450"/>
        <a:ext cx="1071114" cy="641154"/>
      </dsp:txXfrm>
    </dsp:sp>
    <dsp:sp modelId="{E8004B41-6338-47AD-BFE7-17B221E567AA}">
      <dsp:nvSpPr>
        <dsp:cNvPr id="0" name=""/>
        <dsp:cNvSpPr/>
      </dsp:nvSpPr>
      <dsp:spPr>
        <a:xfrm>
          <a:off x="5721311" y="4837670"/>
          <a:ext cx="1484387"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Convenient </a:t>
          </a:r>
        </a:p>
      </dsp:txBody>
      <dsp:txXfrm>
        <a:off x="5721311" y="4837670"/>
        <a:ext cx="1484387" cy="641154"/>
      </dsp:txXfrm>
    </dsp:sp>
    <dsp:sp modelId="{C9E2F917-6E96-40B7-BB1E-511015574E71}">
      <dsp:nvSpPr>
        <dsp:cNvPr id="0" name=""/>
        <dsp:cNvSpPr/>
      </dsp:nvSpPr>
      <dsp:spPr>
        <a:xfrm>
          <a:off x="6162517" y="3148845"/>
          <a:ext cx="1610085"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Diversification </a:t>
          </a:r>
        </a:p>
      </dsp:txBody>
      <dsp:txXfrm>
        <a:off x="6162517" y="3148845"/>
        <a:ext cx="1610085" cy="641154"/>
      </dsp:txXfrm>
    </dsp:sp>
    <dsp:sp modelId="{E9ADE6FC-4889-4089-8DE2-917FCBCB577A}">
      <dsp:nvSpPr>
        <dsp:cNvPr id="0" name=""/>
        <dsp:cNvSpPr/>
      </dsp:nvSpPr>
      <dsp:spPr>
        <a:xfrm>
          <a:off x="1819373" y="2849347"/>
          <a:ext cx="1610085" cy="641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SEBI Regulated</a:t>
          </a:r>
        </a:p>
      </dsp:txBody>
      <dsp:txXfrm>
        <a:off x="1819373" y="2849347"/>
        <a:ext cx="1610085" cy="641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9F21F-5646-430D-959C-AE29D1C1D19D}">
      <dsp:nvSpPr>
        <dsp:cNvPr id="0" name=""/>
        <dsp:cNvSpPr/>
      </dsp:nvSpPr>
      <dsp:spPr>
        <a:xfrm>
          <a:off x="4461891" y="3671962"/>
          <a:ext cx="2667572" cy="17279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Gold</a:t>
          </a:r>
        </a:p>
      </dsp:txBody>
      <dsp:txXfrm>
        <a:off x="5300121" y="4141916"/>
        <a:ext cx="1791384" cy="1220070"/>
      </dsp:txXfrm>
    </dsp:sp>
    <dsp:sp modelId="{8B535048-9CA9-4262-9EE3-9A77E4A3CF3B}">
      <dsp:nvSpPr>
        <dsp:cNvPr id="0" name=""/>
        <dsp:cNvSpPr/>
      </dsp:nvSpPr>
      <dsp:spPr>
        <a:xfrm>
          <a:off x="109535" y="3671962"/>
          <a:ext cx="2667572" cy="17279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Hybrid</a:t>
          </a:r>
        </a:p>
      </dsp:txBody>
      <dsp:txXfrm>
        <a:off x="147493" y="4141916"/>
        <a:ext cx="1791384" cy="1220070"/>
      </dsp:txXfrm>
    </dsp:sp>
    <dsp:sp modelId="{D88C0A80-9142-4580-B959-7D271950E0F9}">
      <dsp:nvSpPr>
        <dsp:cNvPr id="0" name=""/>
        <dsp:cNvSpPr/>
      </dsp:nvSpPr>
      <dsp:spPr>
        <a:xfrm>
          <a:off x="4461891" y="0"/>
          <a:ext cx="2667572" cy="17279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Debt</a:t>
          </a:r>
        </a:p>
      </dsp:txBody>
      <dsp:txXfrm>
        <a:off x="5300121" y="37958"/>
        <a:ext cx="1791384" cy="1220070"/>
      </dsp:txXfrm>
    </dsp:sp>
    <dsp:sp modelId="{590C1E6E-A7B9-404B-BF61-83B923B8A91E}">
      <dsp:nvSpPr>
        <dsp:cNvPr id="0" name=""/>
        <dsp:cNvSpPr/>
      </dsp:nvSpPr>
      <dsp:spPr>
        <a:xfrm>
          <a:off x="109535" y="0"/>
          <a:ext cx="2667572" cy="17279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Equity</a:t>
          </a:r>
        </a:p>
      </dsp:txBody>
      <dsp:txXfrm>
        <a:off x="147493" y="37958"/>
        <a:ext cx="1791384" cy="1220070"/>
      </dsp:txXfrm>
    </dsp:sp>
    <dsp:sp modelId="{6709D53F-862F-4E1C-B160-FA1FD3102206}">
      <dsp:nvSpPr>
        <dsp:cNvPr id="0" name=""/>
        <dsp:cNvSpPr/>
      </dsp:nvSpPr>
      <dsp:spPr>
        <a:xfrm>
          <a:off x="1227324" y="307796"/>
          <a:ext cx="2338176" cy="233817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65%</a:t>
          </a:r>
        </a:p>
      </dsp:txBody>
      <dsp:txXfrm>
        <a:off x="1912160" y="992632"/>
        <a:ext cx="1653340" cy="1653340"/>
      </dsp:txXfrm>
    </dsp:sp>
    <dsp:sp modelId="{E9B7279B-2BDC-4D4F-9B26-0F6437BEA79D}">
      <dsp:nvSpPr>
        <dsp:cNvPr id="0" name=""/>
        <dsp:cNvSpPr/>
      </dsp:nvSpPr>
      <dsp:spPr>
        <a:xfrm rot="5400000">
          <a:off x="3673499" y="307796"/>
          <a:ext cx="2338176" cy="233817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65%</a:t>
          </a:r>
        </a:p>
      </dsp:txBody>
      <dsp:txXfrm rot="-5400000">
        <a:off x="3673499" y="992632"/>
        <a:ext cx="1653340" cy="1653340"/>
      </dsp:txXfrm>
    </dsp:sp>
    <dsp:sp modelId="{0B64F3A3-B9CD-44A0-8A85-C0731DEEA9B7}">
      <dsp:nvSpPr>
        <dsp:cNvPr id="0" name=""/>
        <dsp:cNvSpPr/>
      </dsp:nvSpPr>
      <dsp:spPr>
        <a:xfrm rot="10800000">
          <a:off x="3673499" y="2753971"/>
          <a:ext cx="2338176" cy="233817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Metals</a:t>
          </a:r>
        </a:p>
      </dsp:txBody>
      <dsp:txXfrm rot="10800000">
        <a:off x="3673499" y="2753971"/>
        <a:ext cx="1653340" cy="1653340"/>
      </dsp:txXfrm>
    </dsp:sp>
    <dsp:sp modelId="{0314129D-DA62-481A-BECE-535D1FFF4790}">
      <dsp:nvSpPr>
        <dsp:cNvPr id="0" name=""/>
        <dsp:cNvSpPr/>
      </dsp:nvSpPr>
      <dsp:spPr>
        <a:xfrm rot="16200000">
          <a:off x="1227324" y="2753971"/>
          <a:ext cx="2338176" cy="2338176"/>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a:t>
          </a:r>
        </a:p>
      </dsp:txBody>
      <dsp:txXfrm rot="5400000">
        <a:off x="1912160" y="2753971"/>
        <a:ext cx="1653340" cy="1653340"/>
      </dsp:txXfrm>
    </dsp:sp>
    <dsp:sp modelId="{2FD1E98E-E145-440E-8D86-2F92ABC074CD}">
      <dsp:nvSpPr>
        <dsp:cNvPr id="0" name=""/>
        <dsp:cNvSpPr/>
      </dsp:nvSpPr>
      <dsp:spPr>
        <a:xfrm>
          <a:off x="3215854" y="2213977"/>
          <a:ext cx="807291" cy="70199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EFB1E-94FA-47CC-8151-5DA0134C30A3}">
      <dsp:nvSpPr>
        <dsp:cNvPr id="0" name=""/>
        <dsp:cNvSpPr/>
      </dsp:nvSpPr>
      <dsp:spPr>
        <a:xfrm rot="10800000">
          <a:off x="3215854" y="2483974"/>
          <a:ext cx="807291" cy="70199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00AEB-24F2-4A65-99FC-7B289F817721}">
      <dsp:nvSpPr>
        <dsp:cNvPr id="0" name=""/>
        <dsp:cNvSpPr/>
      </dsp:nvSpPr>
      <dsp:spPr>
        <a:xfrm rot="5400000">
          <a:off x="5289812" y="-2167462"/>
          <a:ext cx="819894" cy="53644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Open Ended  or Close Ended Or Interval Fund </a:t>
          </a:r>
        </a:p>
      </dsp:txBody>
      <dsp:txXfrm rot="-5400000">
        <a:off x="3017519" y="144855"/>
        <a:ext cx="5324456" cy="739846"/>
      </dsp:txXfrm>
    </dsp:sp>
    <dsp:sp modelId="{D0E389C1-527E-4CF8-A007-FD275318BD15}">
      <dsp:nvSpPr>
        <dsp:cNvPr id="0" name=""/>
        <dsp:cNvSpPr/>
      </dsp:nvSpPr>
      <dsp:spPr>
        <a:xfrm>
          <a:off x="0" y="2344"/>
          <a:ext cx="3017520" cy="102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Organizational Structure </a:t>
          </a:r>
        </a:p>
      </dsp:txBody>
      <dsp:txXfrm>
        <a:off x="50030" y="52374"/>
        <a:ext cx="2917460" cy="924807"/>
      </dsp:txXfrm>
    </dsp:sp>
    <dsp:sp modelId="{3960FB2F-18B6-4422-9AFF-6DF513B940DD}">
      <dsp:nvSpPr>
        <dsp:cNvPr id="0" name=""/>
        <dsp:cNvSpPr/>
      </dsp:nvSpPr>
      <dsp:spPr>
        <a:xfrm rot="5400000">
          <a:off x="5289812" y="-1091351"/>
          <a:ext cx="819894" cy="53644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Active or Passive </a:t>
          </a:r>
        </a:p>
      </dsp:txBody>
      <dsp:txXfrm rot="-5400000">
        <a:off x="3017519" y="1220966"/>
        <a:ext cx="5324456" cy="739846"/>
      </dsp:txXfrm>
    </dsp:sp>
    <dsp:sp modelId="{5BAD0B2F-481D-435F-81EA-0F795B3FEDB3}">
      <dsp:nvSpPr>
        <dsp:cNvPr id="0" name=""/>
        <dsp:cNvSpPr/>
      </dsp:nvSpPr>
      <dsp:spPr>
        <a:xfrm>
          <a:off x="0" y="1078455"/>
          <a:ext cx="3017520" cy="102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Management of Portfolio</a:t>
          </a:r>
        </a:p>
      </dsp:txBody>
      <dsp:txXfrm>
        <a:off x="50030" y="1128485"/>
        <a:ext cx="2917460" cy="924807"/>
      </dsp:txXfrm>
    </dsp:sp>
    <dsp:sp modelId="{9C702E78-EF5E-4E34-BEDF-5DB1C6FF47C4}">
      <dsp:nvSpPr>
        <dsp:cNvPr id="0" name=""/>
        <dsp:cNvSpPr/>
      </dsp:nvSpPr>
      <dsp:spPr>
        <a:xfrm rot="5400000">
          <a:off x="5289812" y="-15240"/>
          <a:ext cx="819894" cy="53644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Growth or Income or Hybrid</a:t>
          </a:r>
        </a:p>
      </dsp:txBody>
      <dsp:txXfrm rot="-5400000">
        <a:off x="3017519" y="2297077"/>
        <a:ext cx="5324456" cy="739846"/>
      </dsp:txXfrm>
    </dsp:sp>
    <dsp:sp modelId="{6A75B4EB-8660-49F1-AE91-0740AC7EECAF}">
      <dsp:nvSpPr>
        <dsp:cNvPr id="0" name=""/>
        <dsp:cNvSpPr/>
      </dsp:nvSpPr>
      <dsp:spPr>
        <a:xfrm>
          <a:off x="0" y="2154566"/>
          <a:ext cx="3017520" cy="102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Investment Objective </a:t>
          </a:r>
        </a:p>
      </dsp:txBody>
      <dsp:txXfrm>
        <a:off x="50030" y="2204596"/>
        <a:ext cx="2917460" cy="924807"/>
      </dsp:txXfrm>
    </dsp:sp>
    <dsp:sp modelId="{48FFB216-D7E1-49C7-B2F6-150AA033E013}">
      <dsp:nvSpPr>
        <dsp:cNvPr id="0" name=""/>
        <dsp:cNvSpPr/>
      </dsp:nvSpPr>
      <dsp:spPr>
        <a:xfrm rot="5400000">
          <a:off x="5289812" y="1060871"/>
          <a:ext cx="819894" cy="53644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Equity or Debt or Hybrid or Liquid</a:t>
          </a:r>
        </a:p>
      </dsp:txBody>
      <dsp:txXfrm rot="-5400000">
        <a:off x="3017519" y="3373188"/>
        <a:ext cx="5324456" cy="739846"/>
      </dsp:txXfrm>
    </dsp:sp>
    <dsp:sp modelId="{BFB2F309-0A87-427A-B68B-7BC2A704F237}">
      <dsp:nvSpPr>
        <dsp:cNvPr id="0" name=""/>
        <dsp:cNvSpPr/>
      </dsp:nvSpPr>
      <dsp:spPr>
        <a:xfrm>
          <a:off x="0" y="3230677"/>
          <a:ext cx="3017520" cy="102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Investment Portfolio</a:t>
          </a:r>
        </a:p>
      </dsp:txBody>
      <dsp:txXfrm>
        <a:off x="50030" y="3280707"/>
        <a:ext cx="2917460" cy="924807"/>
      </dsp:txXfrm>
    </dsp:sp>
    <dsp:sp modelId="{32B51A30-54A2-44ED-8FF2-F628A393F479}">
      <dsp:nvSpPr>
        <dsp:cNvPr id="0" name=""/>
        <dsp:cNvSpPr/>
      </dsp:nvSpPr>
      <dsp:spPr>
        <a:xfrm rot="5400000">
          <a:off x="5289812" y="2136982"/>
          <a:ext cx="819894" cy="53644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Exchange Traded Funds  | GOLD ETF or ELSS</a:t>
          </a:r>
        </a:p>
        <a:p>
          <a:pPr marL="228600" lvl="1" indent="-228600" algn="l" defTabSz="933450">
            <a:lnSpc>
              <a:spcPct val="90000"/>
            </a:lnSpc>
            <a:spcBef>
              <a:spcPct val="0"/>
            </a:spcBef>
            <a:spcAft>
              <a:spcPct val="15000"/>
            </a:spcAft>
            <a:buChar char="•"/>
          </a:pPr>
          <a:r>
            <a:rPr lang="en-US" sz="2100" kern="1200" dirty="0"/>
            <a:t>Retirement | Pension | Overseas  | Fund of Funds  </a:t>
          </a:r>
        </a:p>
      </dsp:txBody>
      <dsp:txXfrm rot="-5400000">
        <a:off x="3017519" y="4449299"/>
        <a:ext cx="5324456" cy="739846"/>
      </dsp:txXfrm>
    </dsp:sp>
    <dsp:sp modelId="{F2318B7A-7E2C-4301-818F-23217C3BF0C7}">
      <dsp:nvSpPr>
        <dsp:cNvPr id="0" name=""/>
        <dsp:cNvSpPr/>
      </dsp:nvSpPr>
      <dsp:spPr>
        <a:xfrm>
          <a:off x="0" y="4306788"/>
          <a:ext cx="3017520" cy="102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Other Types </a:t>
          </a:r>
        </a:p>
      </dsp:txBody>
      <dsp:txXfrm>
        <a:off x="50030" y="4356818"/>
        <a:ext cx="2917460" cy="9248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3DE8D-D5E4-4688-8465-34C69C2731EA}" type="datetimeFigureOut">
              <a:rPr lang="en-US" smtClean="0"/>
              <a:pPr/>
              <a:t>17-Jul-24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71626-7810-43E1-8767-3D7F04C6A6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D4E7B50-D3AD-4578-81C0-99A95DA188CE}" type="slidenum">
              <a:rPr lang="en-IN" smtClean="0"/>
              <a:t>2</a:t>
            </a:fld>
            <a:endParaRPr lang="en-IN"/>
          </a:p>
        </p:txBody>
      </p:sp>
    </p:spTree>
    <p:extLst>
      <p:ext uri="{BB962C8B-B14F-4D97-AF65-F5344CB8AC3E}">
        <p14:creationId xmlns:p14="http://schemas.microsoft.com/office/powerpoint/2010/main" val="240299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this sounds</a:t>
            </a:r>
            <a:r>
              <a:rPr lang="en-US" baseline="0" dirty="0"/>
              <a:t> very simple. Ask any of your friends…most people have it all figured out!!! And then ask any adult….most adults do not have it figured out!!! </a:t>
            </a:r>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Individuals can use a variety of investment, risk management and tax planning strategies to meet their financial goals. These goals change over an individual's lifetime and accordingly the financial plan should be reviewed on a regular basis for any modification as per change in the circumstances. </a:t>
            </a:r>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Goal-based investing focuses on meeting goals that are personal and specific. The focus of this approach is to arrive at future value of different goals and then pursuing these goals through asset allocation made for investments according to each individual’s financial goal. To adopt this strategy while investing, one must plan as per one's age, risk appetite (ability to take risk), financial situation and investment horizon. </a:t>
            </a:r>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Three pillars of investment - The investment decision by an individual is influenced by safety, liquidity and return. They are called the three pillars of investment. </a:t>
            </a:r>
          </a:p>
          <a:p>
            <a:r>
              <a:rPr lang="en-US" sz="1200" kern="1200" baseline="0" dirty="0" err="1">
                <a:solidFill>
                  <a:schemeClr val="tx1"/>
                </a:solidFill>
                <a:latin typeface="+mn-lt"/>
                <a:ea typeface="+mn-ea"/>
                <a:cs typeface="+mn-cs"/>
              </a:rPr>
              <a:t>i</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Safety: This is about how well protected the principal and return on the investment is. For instance, if you lend ₹100/- to someone, will it be repaid on time? Or, is your capital of ₹100/- safe? Safety means your money invested is protected and there is every possibility that on the agreed date, or maybe even before, it would be returned whenever needed. </a:t>
            </a:r>
          </a:p>
          <a:p>
            <a:r>
              <a:rPr lang="en-US" sz="1200"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Don't put all eggs (invest all your money) in one basket (asset class). </a:t>
            </a:r>
          </a:p>
          <a:p>
            <a:r>
              <a:rPr lang="en-US" sz="1200" kern="1200" baseline="0" dirty="0">
                <a:solidFill>
                  <a:schemeClr val="tx1"/>
                </a:solidFill>
                <a:latin typeface="+mn-lt"/>
                <a:ea typeface="+mn-ea"/>
                <a:cs typeface="+mn-cs"/>
              </a:rPr>
              <a:t> Diversification is doing investment in various financial instruments or asset classes. </a:t>
            </a:r>
          </a:p>
          <a:p>
            <a:r>
              <a:rPr lang="en-US" sz="1200" kern="1200" baseline="0" dirty="0">
                <a:solidFill>
                  <a:schemeClr val="tx1"/>
                </a:solidFill>
                <a:latin typeface="+mn-lt"/>
                <a:ea typeface="+mn-ea"/>
                <a:cs typeface="+mn-cs"/>
              </a:rPr>
              <a:t> Goal is to find an appropriate balance between risk and return. </a:t>
            </a:r>
          </a:p>
          <a:p>
            <a:r>
              <a:rPr lang="en-US" sz="1200"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Risk can be defined as the probability or likelihood of a loss occurring in relation to your expected returns from any particular investment. It is a measure of the level of uncertainty of achieving the returns as per investor expectations. </a:t>
            </a:r>
          </a:p>
          <a:p>
            <a:r>
              <a:rPr lang="en-US" sz="1200" b="1" kern="1200" baseline="0" dirty="0">
                <a:solidFill>
                  <a:schemeClr val="tx1"/>
                </a:solidFill>
                <a:latin typeface="+mn-lt"/>
                <a:ea typeface="+mn-ea"/>
                <a:cs typeface="+mn-cs"/>
              </a:rPr>
              <a:t>Risk V/S Return </a:t>
            </a:r>
          </a:p>
          <a:p>
            <a:r>
              <a:rPr lang="en-US" sz="1200" kern="1200" baseline="0" dirty="0">
                <a:solidFill>
                  <a:schemeClr val="tx1"/>
                </a:solidFill>
                <a:latin typeface="+mn-lt"/>
                <a:ea typeface="+mn-ea"/>
                <a:cs typeface="+mn-cs"/>
              </a:rPr>
              <a:t>Risk and investing go hand in hand. The good news is that "risk" comes with the potential for "rewards" from investing — which is what makes the whole process worthwhile. </a:t>
            </a:r>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are we doing really??</a:t>
            </a:r>
          </a:p>
          <a:p>
            <a:r>
              <a:rPr lang="en-US" baseline="0" dirty="0"/>
              <a:t>20 – 25 years of studies…</a:t>
            </a:r>
            <a:r>
              <a:rPr lang="en-US" baseline="0" dirty="0" err="1"/>
              <a:t>Phir</a:t>
            </a:r>
            <a:r>
              <a:rPr lang="en-US" baseline="0" dirty="0"/>
              <a:t> 20-30 </a:t>
            </a:r>
            <a:r>
              <a:rPr lang="en-US" baseline="0" dirty="0" err="1"/>
              <a:t>saal</a:t>
            </a:r>
            <a:r>
              <a:rPr lang="en-US" baseline="0" dirty="0"/>
              <a:t> </a:t>
            </a:r>
            <a:r>
              <a:rPr lang="en-US" baseline="0" dirty="0" err="1"/>
              <a:t>kuch</a:t>
            </a:r>
            <a:r>
              <a:rPr lang="en-US" baseline="0" dirty="0"/>
              <a:t> </a:t>
            </a:r>
            <a:r>
              <a:rPr lang="en-US" baseline="0" dirty="0" err="1"/>
              <a:t>karobar</a:t>
            </a:r>
            <a:r>
              <a:rPr lang="en-US" baseline="0" dirty="0"/>
              <a:t> </a:t>
            </a:r>
            <a:r>
              <a:rPr lang="en-US" baseline="0" dirty="0" err="1"/>
              <a:t>karte</a:t>
            </a:r>
            <a:r>
              <a:rPr lang="en-US" baseline="0" dirty="0"/>
              <a:t> </a:t>
            </a:r>
            <a:r>
              <a:rPr lang="en-US" baseline="0" dirty="0" err="1"/>
              <a:t>hai</a:t>
            </a:r>
            <a:r>
              <a:rPr lang="en-US" baseline="0" dirty="0"/>
              <a:t>…</a:t>
            </a:r>
            <a:r>
              <a:rPr lang="en-US" baseline="0" dirty="0" err="1"/>
              <a:t>phir</a:t>
            </a:r>
            <a:r>
              <a:rPr lang="en-US" baseline="0" dirty="0"/>
              <a:t> retire ho </a:t>
            </a:r>
            <a:r>
              <a:rPr lang="en-US" baseline="0" dirty="0" err="1"/>
              <a:t>jate</a:t>
            </a:r>
            <a:r>
              <a:rPr lang="en-US" baseline="0" dirty="0"/>
              <a:t> </a:t>
            </a:r>
            <a:r>
              <a:rPr lang="en-US" baseline="0" dirty="0" err="1"/>
              <a:t>hai</a:t>
            </a:r>
            <a:r>
              <a:rPr lang="en-US" baseline="0" dirty="0"/>
              <a:t>…</a:t>
            </a:r>
            <a:r>
              <a:rPr lang="en-US" baseline="0" dirty="0" err="1"/>
              <a:t>bacche</a:t>
            </a:r>
            <a:r>
              <a:rPr lang="en-US" baseline="0" dirty="0"/>
              <a:t> bade ho </a:t>
            </a:r>
            <a:r>
              <a:rPr lang="en-US" baseline="0" dirty="0" err="1"/>
              <a:t>jate</a:t>
            </a:r>
            <a:r>
              <a:rPr lang="en-US" baseline="0" dirty="0"/>
              <a:t> </a:t>
            </a:r>
            <a:r>
              <a:rPr lang="en-US" baseline="0" dirty="0" err="1"/>
              <a:t>hai</a:t>
            </a:r>
            <a:r>
              <a:rPr lang="en-US" baseline="0" dirty="0"/>
              <a:t>..</a:t>
            </a:r>
          </a:p>
          <a:p>
            <a:r>
              <a:rPr lang="en-US" baseline="0" dirty="0"/>
              <a:t>We have a standard of living….constant or increase…economics is called purchase power parity</a:t>
            </a:r>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have a look at a few core concepts and then proceed to financial literacy and financial planning </a:t>
            </a:r>
          </a:p>
        </p:txBody>
      </p:sp>
      <p:sp>
        <p:nvSpPr>
          <p:cNvPr id="4" name="Slide Number Placeholder 3"/>
          <p:cNvSpPr>
            <a:spLocks noGrp="1"/>
          </p:cNvSpPr>
          <p:nvPr>
            <p:ph type="sldNum" sz="quarter" idx="10"/>
          </p:nvPr>
        </p:nvSpPr>
        <p:spPr/>
        <p:txBody>
          <a:bodyPr/>
          <a:lstStyle/>
          <a:p>
            <a:fld id="{31B71626-7810-43E1-8767-3D7F04C6A67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What is the importance of saving and investing? </a:t>
            </a:r>
          </a:p>
          <a:p>
            <a:r>
              <a:rPr lang="en-US" sz="1200" kern="1200" baseline="0" dirty="0">
                <a:solidFill>
                  <a:schemeClr val="tx1"/>
                </a:solidFill>
                <a:latin typeface="+mn-lt"/>
                <a:ea typeface="+mn-ea"/>
                <a:cs typeface="+mn-cs"/>
              </a:rPr>
              <a:t>Investing money makes it grow for you. Any increase in the value of the investment over a period of time, or investment income/returns that you receive, gets you that much closer to your financial goals. One should start saving and investing early in his or her life. The earlier you start, the better you will be placed in meeting your goals like owning a house, financing your child's education, funding for your retirement, etc. </a:t>
            </a:r>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Items that you own and have economic value are your assets and items which you owe to others or have borrowed from others are your liabilities. For example, if you save and then invest in a fixed deposit, it is your asset. On the other hand, if you borrow funds/ take a loan from a bank or any individual, it is your liability. </a:t>
            </a:r>
          </a:p>
          <a:p>
            <a:r>
              <a:rPr lang="en-US" sz="1200" b="1" kern="1200" baseline="0" dirty="0">
                <a:solidFill>
                  <a:schemeClr val="tx1"/>
                </a:solidFill>
                <a:latin typeface="+mn-lt"/>
                <a:ea typeface="+mn-ea"/>
                <a:cs typeface="+mn-cs"/>
              </a:rPr>
              <a:t>What is Debt? </a:t>
            </a:r>
          </a:p>
          <a:p>
            <a:r>
              <a:rPr lang="en-US" sz="1200" kern="1200" baseline="0" dirty="0">
                <a:solidFill>
                  <a:schemeClr val="tx1"/>
                </a:solidFill>
                <a:latin typeface="+mn-lt"/>
                <a:ea typeface="+mn-ea"/>
                <a:cs typeface="+mn-cs"/>
              </a:rPr>
              <a:t>Money borrowed to meet shortfall of money when expenses are more than the funds available in hand is called debt. </a:t>
            </a:r>
          </a:p>
          <a:p>
            <a:r>
              <a:rPr lang="en-US" dirty="0"/>
              <a:t>Time </a:t>
            </a:r>
            <a:r>
              <a:rPr lang="en-US" dirty="0" err="1"/>
              <a:t>Vaue</a:t>
            </a:r>
            <a:r>
              <a:rPr lang="en-US" dirty="0"/>
              <a:t> of Money</a:t>
            </a:r>
          </a:p>
          <a:p>
            <a:r>
              <a:rPr lang="en-US" sz="1200" kern="1200" baseline="0" dirty="0">
                <a:solidFill>
                  <a:schemeClr val="tx1"/>
                </a:solidFill>
                <a:latin typeface="+mn-lt"/>
                <a:ea typeface="+mn-ea"/>
                <a:cs typeface="+mn-cs"/>
              </a:rPr>
              <a:t>At the most basic level, the time value of money shows that time literally is money, i.e. the value of the money you have now is not the same as it will be in the future and vice versa.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What is Inflation and its effect on Investments? </a:t>
            </a:r>
          </a:p>
          <a:p>
            <a:r>
              <a:rPr lang="en-US" sz="1200" kern="1200" baseline="0" dirty="0">
                <a:solidFill>
                  <a:schemeClr val="tx1"/>
                </a:solidFill>
                <a:latin typeface="+mn-lt"/>
                <a:ea typeface="+mn-ea"/>
                <a:cs typeface="+mn-cs"/>
              </a:rPr>
              <a:t>Inflation refers to rise in prices of goods and services. Over a period of time, as the cost of goods and services increases, the ability of a unit of money, say one rupee, to buy goods and services keeps declining. In other words, the Purchasing Power of money, i.e. ability of money to buy anything, decreases. It is important to take into account the effects of inflation on your investments during financial planning. Investors greatly fear inflation since it reduces the value of their investment. </a:t>
            </a:r>
          </a:p>
          <a:p>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*Principal amount is changing at the end of every year on account of addition of return earned for that year to the principal. As principal is increasing every year, the return earned on increased principal also is increasing. </a:t>
            </a:r>
          </a:p>
          <a:p>
            <a:r>
              <a:rPr lang="en-US" sz="1200" kern="1200" baseline="0" dirty="0">
                <a:solidFill>
                  <a:schemeClr val="tx1"/>
                </a:solidFill>
                <a:latin typeface="+mn-lt"/>
                <a:ea typeface="+mn-ea"/>
                <a:cs typeface="+mn-cs"/>
              </a:rPr>
              <a:t>Whereas in case of simple interest, the principle amount remains at ₹1,000/- only for all the 40 years and with annual interest of ₹90/-, the amount grows to only ₹4,600/-. </a:t>
            </a:r>
            <a:endParaRPr lang="en-US" dirty="0"/>
          </a:p>
        </p:txBody>
      </p:sp>
      <p:sp>
        <p:nvSpPr>
          <p:cNvPr id="4" name="Slide Number Placeholder 3"/>
          <p:cNvSpPr>
            <a:spLocks noGrp="1"/>
          </p:cNvSpPr>
          <p:nvPr>
            <p:ph type="sldNum" sz="quarter" idx="10"/>
          </p:nvPr>
        </p:nvSpPr>
        <p:spPr/>
        <p:txBody>
          <a:bodyPr/>
          <a:lstStyle/>
          <a:p>
            <a:fld id="{31B71626-7810-43E1-8767-3D7F04C6A67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case of rupee we prefer 100 rupee in 1900 because purchase power of</a:t>
            </a:r>
            <a:r>
              <a:rPr lang="en-US" baseline="0" dirty="0"/>
              <a:t> 100 rupee was much higher than 2000 rupee now</a:t>
            </a:r>
          </a:p>
          <a:p>
            <a:r>
              <a:rPr lang="en-US" baseline="0" dirty="0"/>
              <a:t>But in terms of gold we prefer 100 grams because purchase power of 100 grams is higher than 50 grams.</a:t>
            </a:r>
          </a:p>
          <a:p>
            <a:endParaRPr lang="en-US" baseline="0" dirty="0"/>
          </a:p>
          <a:p>
            <a:r>
              <a:rPr lang="en-US" baseline="0" dirty="0"/>
              <a:t>Fiat Money has created this distortion, which our grand parents did not face. Hence this is a relatively new concept…financial planning and investments.</a:t>
            </a:r>
          </a:p>
          <a:p>
            <a:r>
              <a:rPr lang="en-US" baseline="0" dirty="0"/>
              <a:t>Unlike gold or </a:t>
            </a:r>
            <a:r>
              <a:rPr lang="en-US" baseline="0" dirty="0" err="1"/>
              <a:t>slver</a:t>
            </a:r>
            <a:r>
              <a:rPr lang="en-US" baseline="0" dirty="0"/>
              <a:t> the paper by itself does not have any value; it has value given by the government; this is fiat currency </a:t>
            </a:r>
          </a:p>
          <a:p>
            <a:r>
              <a:rPr lang="en-US" baseline="0" dirty="0"/>
              <a:t>Fiat currency gives rise to inflation because the </a:t>
            </a:r>
            <a:r>
              <a:rPr lang="en-US" baseline="0" dirty="0" err="1"/>
              <a:t>vaue</a:t>
            </a:r>
            <a:r>
              <a:rPr lang="en-US" baseline="0" dirty="0"/>
              <a:t> does not increase over time by itself. </a:t>
            </a:r>
            <a:endParaRPr lang="en-US" dirty="0"/>
          </a:p>
        </p:txBody>
      </p:sp>
      <p:sp>
        <p:nvSpPr>
          <p:cNvPr id="4" name="Slide Number Placeholder 3"/>
          <p:cNvSpPr>
            <a:spLocks noGrp="1"/>
          </p:cNvSpPr>
          <p:nvPr>
            <p:ph type="sldNum" sz="quarter" idx="10"/>
          </p:nvPr>
        </p:nvSpPr>
        <p:spPr/>
        <p:txBody>
          <a:bodyPr/>
          <a:lstStyle/>
          <a:p>
            <a:fld id="{3EA8AD20-35EA-4150-A548-AC72A222337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Inflation a pretty recent Phenomenon</a:t>
            </a:r>
          </a:p>
          <a:p>
            <a:r>
              <a:rPr lang="en-US" dirty="0"/>
              <a:t>A couple of things on this slide</a:t>
            </a:r>
          </a:p>
          <a:p>
            <a:pPr marL="228600" indent="-228600">
              <a:buAutoNum type="arabicPeriod"/>
            </a:pPr>
            <a:r>
              <a:rPr lang="en-US" dirty="0"/>
              <a:t>Inflation is a pretty recent Phenomenon; hence our parents and grand parents were happy with Savings and did not require Investments  </a:t>
            </a:r>
          </a:p>
          <a:p>
            <a:pPr marL="228600" indent="-228600">
              <a:buAutoNum type="arabicPeriod"/>
            </a:pPr>
            <a:r>
              <a:rPr lang="en-US" dirty="0"/>
              <a:t>Inflation</a:t>
            </a:r>
            <a:r>
              <a:rPr lang="en-US" baseline="0" dirty="0"/>
              <a:t> was matched by deflation in early years</a:t>
            </a:r>
          </a:p>
          <a:p>
            <a:pPr marL="228600" indent="-228600">
              <a:buAutoNum type="arabicPeriod"/>
            </a:pPr>
            <a:r>
              <a:rPr lang="en-US" baseline="0" dirty="0"/>
              <a:t>The currency was limited and hence silver was used as currency; not fait currency; this is why savings were enough and sufficed for non working years. Because </a:t>
            </a:r>
            <a:r>
              <a:rPr lang="en-US" baseline="0" dirty="0" err="1"/>
              <a:t>ther</a:t>
            </a:r>
            <a:r>
              <a:rPr lang="en-US" baseline="0" dirty="0"/>
              <a:t> value grew in time.</a:t>
            </a:r>
          </a:p>
          <a:p>
            <a:pPr marL="228600" indent="-228600">
              <a:buAutoNum type="arabicPeriod"/>
            </a:pPr>
            <a:r>
              <a:rPr lang="en-US" baseline="0" dirty="0"/>
              <a:t>Fiat currency value decreases over time.</a:t>
            </a:r>
            <a:endParaRPr lang="en-US" dirty="0"/>
          </a:p>
        </p:txBody>
      </p:sp>
      <p:sp>
        <p:nvSpPr>
          <p:cNvPr id="4" name="Slide Number Placeholder 3"/>
          <p:cNvSpPr>
            <a:spLocks noGrp="1"/>
          </p:cNvSpPr>
          <p:nvPr>
            <p:ph type="sldNum" sz="quarter" idx="10"/>
          </p:nvPr>
        </p:nvSpPr>
        <p:spPr/>
        <p:txBody>
          <a:bodyPr/>
          <a:lstStyle/>
          <a:p>
            <a:fld id="{3EA8AD20-35EA-4150-A548-AC72A222337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Inflation is </a:t>
            </a:r>
            <a:r>
              <a:rPr lang="en-US" dirty="0" err="1"/>
              <a:t>ike</a:t>
            </a:r>
            <a:r>
              <a:rPr lang="en-US" dirty="0"/>
              <a:t> blood pressure; a constant one is the key…usually 3 to 5</a:t>
            </a:r>
            <a:r>
              <a:rPr lang="en-US" baseline="0" dirty="0"/>
              <a:t> % is good. </a:t>
            </a:r>
          </a:p>
          <a:p>
            <a:r>
              <a:rPr lang="en-US" baseline="0" dirty="0"/>
              <a:t>Higher sustained all pervasive is bad…lower is even worse.</a:t>
            </a:r>
          </a:p>
          <a:p>
            <a:r>
              <a:rPr lang="en-US" baseline="0" dirty="0"/>
              <a:t>Some inflation in the economy is good for the economy…shows the economy is growing </a:t>
            </a:r>
            <a:endParaRPr lang="en-US" dirty="0"/>
          </a:p>
        </p:txBody>
      </p:sp>
      <p:sp>
        <p:nvSpPr>
          <p:cNvPr id="4" name="Slide Number Placeholder 3"/>
          <p:cNvSpPr>
            <a:spLocks noGrp="1"/>
          </p:cNvSpPr>
          <p:nvPr>
            <p:ph type="sldNum" sz="quarter" idx="10"/>
          </p:nvPr>
        </p:nvSpPr>
        <p:spPr/>
        <p:txBody>
          <a:bodyPr/>
          <a:lstStyle/>
          <a:p>
            <a:fld id="{3EA8AD20-35EA-4150-A548-AC72A222337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17-Jul-24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17-Jul-24</a:t>
            </a:fld>
            <a:endParaRPr lang="en-US"/>
          </a:p>
        </p:txBody>
      </p:sp>
      <p:sp>
        <p:nvSpPr>
          <p:cNvPr id="5" name="Footer Placeholder 4"/>
          <p:cNvSpPr>
            <a:spLocks noGrp="1"/>
          </p:cNvSpPr>
          <p:nvPr>
            <p:ph type="ftr" sz="quarter" idx="11"/>
          </p:nvPr>
        </p:nvSpPr>
        <p:spPr/>
        <p:txBody>
          <a:bodyPr/>
          <a:lstStyle/>
          <a:p>
            <a:r>
              <a:rPr lang="en-US" dirty="0"/>
              <a:t>www.CasiForLiteracy.com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990600"/>
            <a:ext cx="7772400" cy="5029200"/>
          </a:xfrm>
        </p:spPr>
        <p:txBody>
          <a:bodyPr vert="horz"/>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17-Jul-24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17-Jul-24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17-Jul-24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17-Jul-24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17-Jul-24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17-Jul-24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17-Jul-24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ind01.safelinks.protection.outlook.com/?url=https%3A%2F%2Finvestor.sebi.gov.in%2F&amp;data=05%7C01%7Cabhijit.pai%40bseindia.com%7C3d13344006bf4133504f08dbbf37b5a1%7C673d78df71354df68573dba39180888d%7C0%7C0%7C638314018217790959%7CUnknown%7CTWFpbGZsb3d8eyJWIjoiMC4wLjAwMDAiLCJQIjoiV2luMzIiLCJBTiI6Ik1haWwiLCJXVCI6Mn0%3D%7C3000%7C%7C%7C&amp;sdata=rmbd4f8ZZi6pGv9jz6jRYK3Jbjv5KZBGX8AEZRa3Lvk%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I</a:t>
            </a:r>
            <a:r>
              <a:rPr lang="en-US" dirty="0"/>
              <a:t>n</a:t>
            </a:r>
            <a:r>
              <a:t>vestor Awareness Program</a:t>
            </a:r>
            <a:endParaRPr lang="en-US" dirty="0"/>
          </a:p>
        </p:txBody>
      </p:sp>
      <p:pic>
        <p:nvPicPr>
          <p:cNvPr id="6" name="Picture 5">
            <a:extLst>
              <a:ext uri="{FF2B5EF4-FFF2-40B4-BE49-F238E27FC236}">
                <a16:creationId xmlns:a16="http://schemas.microsoft.com/office/drawing/2014/main" id="{5C44EAAF-8FCE-1A57-7FB9-2CEF22E98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31983"/>
            <a:ext cx="1600200" cy="986494"/>
          </a:xfrm>
          <a:prstGeom prst="rect">
            <a:avLst/>
          </a:prstGeom>
        </p:spPr>
      </p:pic>
      <p:sp>
        <p:nvSpPr>
          <p:cNvPr id="3" name="TextBox 2">
            <a:extLst>
              <a:ext uri="{FF2B5EF4-FFF2-40B4-BE49-F238E27FC236}">
                <a16:creationId xmlns:a16="http://schemas.microsoft.com/office/drawing/2014/main" id="{D1CBCE5B-D279-A6BF-E6BE-EAEAFCB7976A}"/>
              </a:ext>
            </a:extLst>
          </p:cNvPr>
          <p:cNvSpPr txBox="1"/>
          <p:nvPr/>
        </p:nvSpPr>
        <p:spPr>
          <a:xfrm>
            <a:off x="838200" y="3739982"/>
            <a:ext cx="7146828" cy="1446550"/>
          </a:xfrm>
          <a:prstGeom prst="rect">
            <a:avLst/>
          </a:prstGeom>
          <a:noFill/>
        </p:spPr>
        <p:txBody>
          <a:bodyPr wrap="none" rtlCol="0">
            <a:spAutoFit/>
          </a:bodyPr>
          <a:lstStyle/>
          <a:p>
            <a:r>
              <a:rPr lang="en-US" sz="4400" dirty="0"/>
              <a:t>Mitez Sheth, Ph.D.</a:t>
            </a:r>
            <a:r>
              <a:rPr lang="en-IN" sz="4400" dirty="0"/>
              <a:t> | 9833570282</a:t>
            </a:r>
          </a:p>
          <a:p>
            <a:pPr algn="ctr"/>
            <a:r>
              <a:rPr lang="en-IN" sz="4400" dirty="0"/>
              <a:t>Insta: </a:t>
            </a:r>
            <a:r>
              <a:rPr lang="en-IN" sz="4400" dirty="0" err="1"/>
              <a:t>MitezSheth</a:t>
            </a:r>
            <a:endParaRPr lang="en-US" sz="4400" dirty="0"/>
          </a:p>
        </p:txBody>
      </p:sp>
      <p:sp>
        <p:nvSpPr>
          <p:cNvPr id="4" name="TextBox 3">
            <a:extLst>
              <a:ext uri="{FF2B5EF4-FFF2-40B4-BE49-F238E27FC236}">
                <a16:creationId xmlns:a16="http://schemas.microsoft.com/office/drawing/2014/main" id="{FF448310-A647-1921-8E37-BEA3852A77CD}"/>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Key Concepts </a:t>
            </a:r>
          </a:p>
        </p:txBody>
      </p:sp>
      <p:sp>
        <p:nvSpPr>
          <p:cNvPr id="3" name="Content Placeholder 2"/>
          <p:cNvSpPr>
            <a:spLocks noGrp="1"/>
          </p:cNvSpPr>
          <p:nvPr>
            <p:ph sz="quarter" idx="1"/>
          </p:nvPr>
        </p:nvSpPr>
        <p:spPr>
          <a:xfrm>
            <a:off x="914400" y="990600"/>
            <a:ext cx="7772400" cy="1371600"/>
          </a:xfrm>
        </p:spPr>
        <p:txBody>
          <a:bodyPr/>
          <a:lstStyle/>
          <a:p>
            <a:r>
              <a:rPr lang="en-US" dirty="0"/>
              <a:t>What does Inflation do to your savings?</a:t>
            </a:r>
          </a:p>
          <a:p>
            <a:r>
              <a:rPr lang="en-US" dirty="0"/>
              <a:t>Impact of 5% Annual Inflation on savings over a period of 20 years  </a:t>
            </a:r>
          </a:p>
        </p:txBody>
      </p:sp>
      <p:graphicFrame>
        <p:nvGraphicFramePr>
          <p:cNvPr id="5" name="Chart 4"/>
          <p:cNvGraphicFramePr/>
          <p:nvPr>
            <p:extLst>
              <p:ext uri="{D42A27DB-BD31-4B8C-83A1-F6EECF244321}">
                <p14:modId xmlns:p14="http://schemas.microsoft.com/office/powerpoint/2010/main" val="3322455073"/>
              </p:ext>
            </p:extLst>
          </p:nvPr>
        </p:nvGraphicFramePr>
        <p:xfrm>
          <a:off x="228600" y="2362200"/>
          <a:ext cx="8839200"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8" name="Bevel 7"/>
          <p:cNvSpPr/>
          <p:nvPr/>
        </p:nvSpPr>
        <p:spPr>
          <a:xfrm>
            <a:off x="7620000" y="2133600"/>
            <a:ext cx="1066800" cy="1371600"/>
          </a:xfrm>
          <a:prstGeom prst="beve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a:t>
            </a:r>
          </a:p>
          <a:p>
            <a:pPr algn="ctr"/>
            <a:r>
              <a:rPr lang="en-US" dirty="0"/>
              <a:t>Read </a:t>
            </a:r>
          </a:p>
          <a:p>
            <a:pPr algn="ctr"/>
            <a:r>
              <a:rPr lang="en-US" dirty="0"/>
              <a:t>At</a:t>
            </a:r>
          </a:p>
          <a:p>
            <a:pPr algn="ctr"/>
            <a:r>
              <a:rPr lang="en-US" dirty="0"/>
              <a:t>Home </a:t>
            </a:r>
          </a:p>
        </p:txBody>
      </p:sp>
      <p:pic>
        <p:nvPicPr>
          <p:cNvPr id="4" name="Picture 3">
            <a:extLst>
              <a:ext uri="{FF2B5EF4-FFF2-40B4-BE49-F238E27FC236}">
                <a16:creationId xmlns:a16="http://schemas.microsoft.com/office/drawing/2014/main" id="{E1DD47C1-2D13-679F-7267-0493F824D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6" name="TextBox 5">
            <a:extLst>
              <a:ext uri="{FF2B5EF4-FFF2-40B4-BE49-F238E27FC236}">
                <a16:creationId xmlns:a16="http://schemas.microsoft.com/office/drawing/2014/main" id="{A94369BC-5E1F-BB4F-E77E-4553D4FE212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438"/>
            <a:ext cx="7772400" cy="639762"/>
          </a:xfrm>
        </p:spPr>
        <p:txBody>
          <a:bodyPr>
            <a:normAutofit fontScale="90000"/>
          </a:bodyPr>
          <a:lstStyle/>
          <a:p>
            <a:r>
              <a:rPr lang="en-US" dirty="0"/>
              <a:t>Inflation; Fiat Currency and Time Value </a:t>
            </a:r>
          </a:p>
        </p:txBody>
      </p:sp>
      <p:sp>
        <p:nvSpPr>
          <p:cNvPr id="3074" name="AutoShape 2" descr="Indian 100-rupee not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descr="D:\Investor Awareness Programs\100 rupee.jpg"/>
          <p:cNvPicPr>
            <a:picLocks noChangeAspect="1" noChangeArrowheads="1"/>
          </p:cNvPicPr>
          <p:nvPr/>
        </p:nvPicPr>
        <p:blipFill>
          <a:blip r:embed="rId3"/>
          <a:srcRect/>
          <a:stretch>
            <a:fillRect/>
          </a:stretch>
        </p:blipFill>
        <p:spPr bwMode="auto">
          <a:xfrm>
            <a:off x="609600" y="2428875"/>
            <a:ext cx="3411254" cy="1447800"/>
          </a:xfrm>
          <a:prstGeom prst="rect">
            <a:avLst/>
          </a:prstGeom>
          <a:noFill/>
        </p:spPr>
      </p:pic>
      <p:pic>
        <p:nvPicPr>
          <p:cNvPr id="3076" name="Picture 4" descr="D:\Investor Awareness Programs\2000 rupee.jpg"/>
          <p:cNvPicPr>
            <a:picLocks noChangeAspect="1" noChangeArrowheads="1"/>
          </p:cNvPicPr>
          <p:nvPr/>
        </p:nvPicPr>
        <p:blipFill>
          <a:blip r:embed="rId4"/>
          <a:srcRect/>
          <a:stretch>
            <a:fillRect/>
          </a:stretch>
        </p:blipFill>
        <p:spPr bwMode="auto">
          <a:xfrm>
            <a:off x="4664492" y="2438400"/>
            <a:ext cx="3669884" cy="1533525"/>
          </a:xfrm>
          <a:prstGeom prst="rect">
            <a:avLst/>
          </a:prstGeom>
          <a:noFill/>
        </p:spPr>
      </p:pic>
      <p:pic>
        <p:nvPicPr>
          <p:cNvPr id="3077" name="Picture 5" descr="D:\Investor Awareness Programs\50 gram gold.jpg"/>
          <p:cNvPicPr>
            <a:picLocks noChangeAspect="1" noChangeArrowheads="1"/>
          </p:cNvPicPr>
          <p:nvPr/>
        </p:nvPicPr>
        <p:blipFill>
          <a:blip r:embed="rId5"/>
          <a:srcRect/>
          <a:stretch>
            <a:fillRect/>
          </a:stretch>
        </p:blipFill>
        <p:spPr bwMode="auto">
          <a:xfrm>
            <a:off x="457200" y="4114800"/>
            <a:ext cx="2143125" cy="2143125"/>
          </a:xfrm>
          <a:prstGeom prst="rect">
            <a:avLst/>
          </a:prstGeom>
          <a:noFill/>
        </p:spPr>
      </p:pic>
      <p:pic>
        <p:nvPicPr>
          <p:cNvPr id="3078" name="Picture 6" descr="D:\Investor Awareness Programs\100 gram gold.jpg"/>
          <p:cNvPicPr>
            <a:picLocks noChangeAspect="1" noChangeArrowheads="1"/>
          </p:cNvPicPr>
          <p:nvPr/>
        </p:nvPicPr>
        <p:blipFill>
          <a:blip r:embed="rId6"/>
          <a:srcRect/>
          <a:stretch>
            <a:fillRect/>
          </a:stretch>
        </p:blipFill>
        <p:spPr bwMode="auto">
          <a:xfrm>
            <a:off x="5181600" y="4038600"/>
            <a:ext cx="2133600" cy="2133600"/>
          </a:xfrm>
          <a:prstGeom prst="rect">
            <a:avLst/>
          </a:prstGeom>
          <a:noFill/>
        </p:spPr>
      </p:pic>
      <p:sp>
        <p:nvSpPr>
          <p:cNvPr id="9" name="TextBox 8"/>
          <p:cNvSpPr txBox="1"/>
          <p:nvPr/>
        </p:nvSpPr>
        <p:spPr>
          <a:xfrm>
            <a:off x="762000" y="1457326"/>
            <a:ext cx="7924800" cy="830997"/>
          </a:xfrm>
          <a:prstGeom prst="rect">
            <a:avLst/>
          </a:prstGeom>
          <a:noFill/>
        </p:spPr>
        <p:txBody>
          <a:bodyPr wrap="square" rtlCol="0">
            <a:spAutoFit/>
          </a:bodyPr>
          <a:lstStyle/>
          <a:p>
            <a:r>
              <a:rPr lang="en-US" sz="2400" dirty="0"/>
              <a:t>Year 1900				Year 2022</a:t>
            </a:r>
          </a:p>
          <a:p>
            <a:r>
              <a:rPr lang="en-US" sz="2400" b="1" dirty="0"/>
              <a:t>		      Which do you prefer?</a:t>
            </a:r>
          </a:p>
        </p:txBody>
      </p:sp>
      <p:sp>
        <p:nvSpPr>
          <p:cNvPr id="10" name="Smiley Face 9"/>
          <p:cNvSpPr/>
          <p:nvPr/>
        </p:nvSpPr>
        <p:spPr>
          <a:xfrm>
            <a:off x="3276600" y="2286000"/>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6629400" y="4114800"/>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vel 12"/>
          <p:cNvSpPr/>
          <p:nvPr/>
        </p:nvSpPr>
        <p:spPr>
          <a:xfrm>
            <a:off x="7620000" y="4343400"/>
            <a:ext cx="1066800" cy="1371600"/>
          </a:xfrm>
          <a:prstGeom prst="beve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a:t>
            </a:r>
          </a:p>
          <a:p>
            <a:pPr algn="ctr"/>
            <a:r>
              <a:rPr lang="en-US" dirty="0"/>
              <a:t>Read </a:t>
            </a:r>
          </a:p>
          <a:p>
            <a:pPr algn="ctr"/>
            <a:r>
              <a:rPr lang="en-US" dirty="0"/>
              <a:t>At</a:t>
            </a:r>
          </a:p>
          <a:p>
            <a:pPr algn="ctr"/>
            <a:r>
              <a:rPr lang="en-US" dirty="0"/>
              <a:t>Home </a:t>
            </a:r>
          </a:p>
        </p:txBody>
      </p:sp>
      <p:pic>
        <p:nvPicPr>
          <p:cNvPr id="3" name="Picture 2">
            <a:extLst>
              <a:ext uri="{FF2B5EF4-FFF2-40B4-BE49-F238E27FC236}">
                <a16:creationId xmlns:a16="http://schemas.microsoft.com/office/drawing/2014/main" id="{511E023B-90FB-A5E2-F26E-5F7EB3A973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715D4F3D-766A-A582-014A-37D53760877B}"/>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639762"/>
          </a:xfrm>
        </p:spPr>
        <p:txBody>
          <a:bodyPr>
            <a:normAutofit fontScale="90000"/>
          </a:bodyPr>
          <a:lstStyle/>
          <a:p>
            <a:r>
              <a:rPr lang="en-US" dirty="0"/>
              <a:t>Inflation Not so Long Ago… </a:t>
            </a:r>
          </a:p>
        </p:txBody>
      </p:sp>
      <p:pic>
        <p:nvPicPr>
          <p:cNvPr id="2050" name="Picture 2"/>
          <p:cNvPicPr>
            <a:picLocks noChangeAspect="1" noChangeArrowheads="1"/>
          </p:cNvPicPr>
          <p:nvPr/>
        </p:nvPicPr>
        <p:blipFill>
          <a:blip r:embed="rId3"/>
          <a:srcRect l="6671" t="23534" r="37097" b="25000"/>
          <a:stretch>
            <a:fillRect/>
          </a:stretch>
        </p:blipFill>
        <p:spPr bwMode="auto">
          <a:xfrm>
            <a:off x="228600" y="1702293"/>
            <a:ext cx="8686800" cy="4469907"/>
          </a:xfrm>
          <a:prstGeom prst="rect">
            <a:avLst/>
          </a:prstGeom>
          <a:noFill/>
          <a:ln w="9525">
            <a:noFill/>
            <a:miter lim="800000"/>
            <a:headEnd/>
            <a:tailEnd/>
          </a:ln>
          <a:effectLst/>
        </p:spPr>
      </p:pic>
      <p:sp>
        <p:nvSpPr>
          <p:cNvPr id="5" name="Rectangle 4"/>
          <p:cNvSpPr/>
          <p:nvPr/>
        </p:nvSpPr>
        <p:spPr>
          <a:xfrm>
            <a:off x="4114800" y="6248400"/>
            <a:ext cx="4294637" cy="307777"/>
          </a:xfrm>
          <a:prstGeom prst="rect">
            <a:avLst/>
          </a:prstGeom>
        </p:spPr>
        <p:txBody>
          <a:bodyPr wrap="none">
            <a:spAutoFit/>
          </a:bodyPr>
          <a:lstStyle/>
          <a:p>
            <a:r>
              <a:rPr lang="en-US" sz="1400" dirty="0"/>
              <a:t>Department of Labor Data : https://www.in2013dollars.com/</a:t>
            </a:r>
          </a:p>
        </p:txBody>
      </p:sp>
      <p:sp>
        <p:nvSpPr>
          <p:cNvPr id="6" name="TextBox 5"/>
          <p:cNvSpPr txBox="1"/>
          <p:nvPr/>
        </p:nvSpPr>
        <p:spPr>
          <a:xfrm>
            <a:off x="6324600" y="1600200"/>
            <a:ext cx="2270573" cy="646331"/>
          </a:xfrm>
          <a:prstGeom prst="rect">
            <a:avLst/>
          </a:prstGeom>
          <a:noFill/>
        </p:spPr>
        <p:txBody>
          <a:bodyPr wrap="square" rtlCol="0">
            <a:spAutoFit/>
          </a:bodyPr>
          <a:lstStyle/>
          <a:p>
            <a:r>
              <a:rPr lang="en-US" dirty="0"/>
              <a:t>Sustained All Pervasive </a:t>
            </a:r>
          </a:p>
          <a:p>
            <a:r>
              <a:rPr lang="en-US" dirty="0"/>
              <a:t>Inflation </a:t>
            </a:r>
          </a:p>
        </p:txBody>
      </p:sp>
      <p:sp>
        <p:nvSpPr>
          <p:cNvPr id="7" name="Oval 6"/>
          <p:cNvSpPr/>
          <p:nvPr/>
        </p:nvSpPr>
        <p:spPr>
          <a:xfrm>
            <a:off x="6400800" y="3505200"/>
            <a:ext cx="19812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a:off x="6629400" y="2667000"/>
            <a:ext cx="1447800" cy="762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5732EB6-CC94-3B1E-65A7-AAAD3D255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F167EF06-9175-0892-1DD0-6BE8BAB24A02}"/>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495800"/>
            <a:ext cx="7467600" cy="1978152"/>
          </a:xfrm>
        </p:spPr>
        <p:txBody>
          <a:bodyPr/>
          <a:lstStyle/>
          <a:p>
            <a:r>
              <a:rPr lang="en-US" dirty="0"/>
              <a:t>The Value of  Your Money is decreasing Constantly </a:t>
            </a:r>
          </a:p>
          <a:p>
            <a:r>
              <a:rPr lang="en-US" dirty="0"/>
              <a:t>Prices are rising constantly </a:t>
            </a:r>
          </a:p>
        </p:txBody>
      </p:sp>
      <p:pic>
        <p:nvPicPr>
          <p:cNvPr id="40962" name="Picture 2"/>
          <p:cNvPicPr>
            <a:picLocks noChangeAspect="1" noChangeArrowheads="1"/>
          </p:cNvPicPr>
          <p:nvPr/>
        </p:nvPicPr>
        <p:blipFill>
          <a:blip r:embed="rId2"/>
          <a:srcRect l="39238" t="25000" r="25037" b="37500"/>
          <a:stretch>
            <a:fillRect/>
          </a:stretch>
        </p:blipFill>
        <p:spPr bwMode="auto">
          <a:xfrm>
            <a:off x="1270926" y="419900"/>
            <a:ext cx="6395910" cy="3774635"/>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FC927D72-F761-E18E-889C-2DC1F4C62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54EA4494-FB49-AF52-CBAE-041724C1C5FC}"/>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639762"/>
          </a:xfrm>
        </p:spPr>
        <p:txBody>
          <a:bodyPr>
            <a:normAutofit fontScale="90000"/>
          </a:bodyPr>
          <a:lstStyle/>
          <a:p>
            <a:r>
              <a:rPr lang="en-US" dirty="0"/>
              <a:t>Inflation Good??</a:t>
            </a:r>
          </a:p>
        </p:txBody>
      </p:sp>
      <p:sp>
        <p:nvSpPr>
          <p:cNvPr id="3" name="Content Placeholder 2"/>
          <p:cNvSpPr>
            <a:spLocks noGrp="1"/>
          </p:cNvSpPr>
          <p:nvPr>
            <p:ph sz="quarter" idx="1"/>
          </p:nvPr>
        </p:nvSpPr>
        <p:spPr>
          <a:xfrm>
            <a:off x="304800" y="990600"/>
            <a:ext cx="8382000" cy="5592762"/>
          </a:xfrm>
        </p:spPr>
        <p:txBody>
          <a:bodyPr>
            <a:normAutofit/>
          </a:bodyPr>
          <a:lstStyle/>
          <a:p>
            <a:r>
              <a:rPr lang="en-US" dirty="0"/>
              <a:t>If you are an </a:t>
            </a:r>
          </a:p>
          <a:p>
            <a:pPr lvl="1"/>
            <a:r>
              <a:rPr lang="en-US" sz="2400" dirty="0"/>
              <a:t>Investor</a:t>
            </a:r>
          </a:p>
          <a:p>
            <a:pPr lvl="1"/>
            <a:r>
              <a:rPr lang="en-US" sz="2400" dirty="0"/>
              <a:t>Business Owner</a:t>
            </a:r>
          </a:p>
          <a:p>
            <a:pPr lvl="1"/>
            <a:r>
              <a:rPr lang="en-US" sz="2400" dirty="0"/>
              <a:t>Keen to grow your Wealth,</a:t>
            </a:r>
          </a:p>
          <a:p>
            <a:pPr lvl="3"/>
            <a:r>
              <a:rPr lang="en-US" sz="2400" dirty="0"/>
              <a:t>…………….Inflation is essential !!</a:t>
            </a:r>
          </a:p>
          <a:p>
            <a:pPr lvl="8"/>
            <a:r>
              <a:rPr lang="en-US" sz="2400" dirty="0"/>
              <a:t>Inflation is Good!!</a:t>
            </a:r>
          </a:p>
          <a:p>
            <a:pPr lvl="8"/>
            <a:endParaRPr lang="en-US" sz="2400" dirty="0"/>
          </a:p>
          <a:p>
            <a:r>
              <a:rPr lang="en-US" sz="2000" dirty="0"/>
              <a:t>Opposed to Deflation </a:t>
            </a:r>
          </a:p>
          <a:p>
            <a:endParaRPr lang="en-US" sz="2000" dirty="0"/>
          </a:p>
        </p:txBody>
      </p:sp>
      <p:pic>
        <p:nvPicPr>
          <p:cNvPr id="6" name="Picture 5">
            <a:extLst>
              <a:ext uri="{FF2B5EF4-FFF2-40B4-BE49-F238E27FC236}">
                <a16:creationId xmlns:a16="http://schemas.microsoft.com/office/drawing/2014/main" id="{B47AD60C-2A8A-2C9F-D75A-5665E4128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58198470-17FA-F34C-0732-8AD806149911}"/>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639762"/>
          </a:xfrm>
        </p:spPr>
        <p:txBody>
          <a:bodyPr>
            <a:normAutofit fontScale="90000"/>
          </a:bodyPr>
          <a:lstStyle/>
          <a:p>
            <a:r>
              <a:rPr lang="en-US" dirty="0"/>
              <a:t>Solution ?? Investing Smart </a:t>
            </a:r>
          </a:p>
        </p:txBody>
      </p:sp>
      <p:sp>
        <p:nvSpPr>
          <p:cNvPr id="3" name="Content Placeholder 2"/>
          <p:cNvSpPr>
            <a:spLocks noGrp="1"/>
          </p:cNvSpPr>
          <p:nvPr>
            <p:ph sz="quarter" idx="1"/>
          </p:nvPr>
        </p:nvSpPr>
        <p:spPr>
          <a:xfrm>
            <a:off x="228600" y="990599"/>
            <a:ext cx="8458200" cy="5806345"/>
          </a:xfrm>
        </p:spPr>
        <p:txBody>
          <a:bodyPr/>
          <a:lstStyle/>
          <a:p>
            <a:r>
              <a:rPr lang="en-US" dirty="0"/>
              <a:t>Financial Literacy &amp; Financial Planning is key to protection against Inflationary Erosion!!</a:t>
            </a:r>
          </a:p>
          <a:p>
            <a:endParaRPr lang="en-US" dirty="0"/>
          </a:p>
          <a:p>
            <a:r>
              <a:rPr lang="en-US" dirty="0"/>
              <a:t>Start Saving at an early age</a:t>
            </a:r>
          </a:p>
          <a:p>
            <a:r>
              <a:rPr lang="en-US" dirty="0"/>
              <a:t>Use compounding to your advantage </a:t>
            </a:r>
          </a:p>
          <a:p>
            <a:r>
              <a:rPr lang="en-US" dirty="0"/>
              <a:t>Progress from Savings to Investments </a:t>
            </a:r>
          </a:p>
          <a:p>
            <a:r>
              <a:rPr lang="en-US" dirty="0"/>
              <a:t>Put your money to work: </a:t>
            </a:r>
          </a:p>
          <a:p>
            <a:pPr lvl="1"/>
            <a:r>
              <a:rPr lang="en-US" dirty="0"/>
              <a:t>Let your money make money for you!!</a:t>
            </a:r>
          </a:p>
          <a:p>
            <a:endParaRPr lang="en-US" dirty="0"/>
          </a:p>
        </p:txBody>
      </p:sp>
      <p:pic>
        <p:nvPicPr>
          <p:cNvPr id="6" name="Picture 5">
            <a:extLst>
              <a:ext uri="{FF2B5EF4-FFF2-40B4-BE49-F238E27FC236}">
                <a16:creationId xmlns:a16="http://schemas.microsoft.com/office/drawing/2014/main" id="{A9C9B078-8BE3-1EFA-B74D-C00A80EBB3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750FE085-E8E1-C319-7FAD-3D73EC8B4B16}"/>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2: Assets? Investments?</a:t>
            </a:r>
          </a:p>
        </p:txBody>
      </p:sp>
      <p:sp>
        <p:nvSpPr>
          <p:cNvPr id="5" name="Text Placeholder 4"/>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FDF54FD4-5479-C792-CBC5-0392DD413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3" name="TextBox 2">
            <a:extLst>
              <a:ext uri="{FF2B5EF4-FFF2-40B4-BE49-F238E27FC236}">
                <a16:creationId xmlns:a16="http://schemas.microsoft.com/office/drawing/2014/main" id="{2DB456E2-D758-F953-21B5-DADB53DE9BDB}"/>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Economists believe…</a:t>
            </a:r>
          </a:p>
        </p:txBody>
      </p:sp>
      <p:sp>
        <p:nvSpPr>
          <p:cNvPr id="3" name="Content Placeholder 2"/>
          <p:cNvSpPr>
            <a:spLocks noGrp="1"/>
          </p:cNvSpPr>
          <p:nvPr>
            <p:ph sz="quarter" idx="1"/>
          </p:nvPr>
        </p:nvSpPr>
        <p:spPr/>
        <p:txBody>
          <a:bodyPr/>
          <a:lstStyle/>
          <a:p>
            <a:r>
              <a:rPr lang="en-US" dirty="0"/>
              <a:t>Land</a:t>
            </a:r>
          </a:p>
          <a:p>
            <a:r>
              <a:rPr lang="en-US" dirty="0"/>
              <a:t>Metals</a:t>
            </a:r>
          </a:p>
          <a:p>
            <a:r>
              <a:rPr lang="en-US" dirty="0"/>
              <a:t>Business </a:t>
            </a:r>
          </a:p>
          <a:p>
            <a:endParaRPr lang="en-US" dirty="0"/>
          </a:p>
          <a:p>
            <a:endParaRPr lang="en-US" dirty="0"/>
          </a:p>
          <a:p>
            <a:r>
              <a:rPr lang="en-US" dirty="0"/>
              <a:t>Motor Cycle can pass on costs….we cant!!</a:t>
            </a:r>
          </a:p>
        </p:txBody>
      </p:sp>
      <p:pic>
        <p:nvPicPr>
          <p:cNvPr id="6" name="Picture 5">
            <a:extLst>
              <a:ext uri="{FF2B5EF4-FFF2-40B4-BE49-F238E27FC236}">
                <a16:creationId xmlns:a16="http://schemas.microsoft.com/office/drawing/2014/main" id="{E3E64D33-0189-AB5D-AE7F-647BE5ECE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D9A17199-6B54-A3AF-953C-ECD0AD5E0050}"/>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2 </a:t>
            </a:r>
          </a:p>
        </p:txBody>
      </p:sp>
      <p:sp>
        <p:nvSpPr>
          <p:cNvPr id="5" name="Text Placeholder 4"/>
          <p:cNvSpPr>
            <a:spLocks noGrp="1"/>
          </p:cNvSpPr>
          <p:nvPr>
            <p:ph type="body" idx="1"/>
          </p:nvPr>
        </p:nvSpPr>
        <p:spPr/>
        <p:txBody>
          <a:bodyPr/>
          <a:lstStyle/>
          <a:p>
            <a:r>
              <a:rPr lang="en-US" dirty="0"/>
              <a:t>Financial Planning Basics </a:t>
            </a:r>
          </a:p>
        </p:txBody>
      </p:sp>
      <p:pic>
        <p:nvPicPr>
          <p:cNvPr id="25602" name="Picture 2"/>
          <p:cNvPicPr>
            <a:picLocks noChangeAspect="1" noChangeArrowheads="1"/>
          </p:cNvPicPr>
          <p:nvPr/>
        </p:nvPicPr>
        <p:blipFill>
          <a:blip r:embed="rId2">
            <a:clrChange>
              <a:clrFrom>
                <a:srgbClr val="FFFFFF"/>
              </a:clrFrom>
              <a:clrTo>
                <a:srgbClr val="FFFFFF">
                  <a:alpha val="0"/>
                </a:srgbClr>
              </a:clrTo>
            </a:clrChange>
          </a:blip>
          <a:srcRect l="16984" t="19792" r="41435" b="28125"/>
          <a:stretch>
            <a:fillRect/>
          </a:stretch>
        </p:blipFill>
        <p:spPr bwMode="auto">
          <a:xfrm>
            <a:off x="3962400" y="3217572"/>
            <a:ext cx="4953000" cy="3488028"/>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95EC1609-FF38-B24F-9D71-E7CEF7023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3" name="TextBox 2">
            <a:extLst>
              <a:ext uri="{FF2B5EF4-FFF2-40B4-BE49-F238E27FC236}">
                <a16:creationId xmlns:a16="http://schemas.microsoft.com/office/drawing/2014/main" id="{6E080E97-30BE-4EC7-4BA5-BB18CF725E47}"/>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639762"/>
          </a:xfrm>
        </p:spPr>
        <p:txBody>
          <a:bodyPr>
            <a:normAutofit fontScale="90000"/>
          </a:bodyPr>
          <a:lstStyle/>
          <a:p>
            <a:r>
              <a:rPr lang="en-US" dirty="0"/>
              <a:t>What is Financial Planning ?</a:t>
            </a:r>
          </a:p>
        </p:txBody>
      </p:sp>
      <p:sp>
        <p:nvSpPr>
          <p:cNvPr id="3" name="Content Placeholder 2"/>
          <p:cNvSpPr>
            <a:spLocks noGrp="1"/>
          </p:cNvSpPr>
          <p:nvPr>
            <p:ph sz="quarter" idx="1"/>
          </p:nvPr>
        </p:nvSpPr>
        <p:spPr>
          <a:xfrm>
            <a:off x="161924" y="990599"/>
            <a:ext cx="4867276" cy="5806345"/>
          </a:xfrm>
        </p:spPr>
        <p:txBody>
          <a:bodyPr>
            <a:normAutofit/>
          </a:bodyPr>
          <a:lstStyle/>
          <a:p>
            <a:pPr algn="just"/>
            <a:r>
              <a:rPr lang="en-US" dirty="0"/>
              <a:t>Financial planning is </a:t>
            </a:r>
          </a:p>
          <a:p>
            <a:pPr lvl="1" algn="just"/>
            <a:r>
              <a:rPr lang="en-US" dirty="0"/>
              <a:t>The process of estimating financial needs of a person and </a:t>
            </a:r>
          </a:p>
          <a:p>
            <a:pPr lvl="1" algn="just"/>
            <a:r>
              <a:rPr lang="en-US" dirty="0"/>
              <a:t>Implementing a comprehensive plan to meet those financial needs during his or her lifetime through investment. </a:t>
            </a:r>
          </a:p>
          <a:p>
            <a:pPr lvl="1" algn="just"/>
            <a:endParaRPr lang="en-US" dirty="0"/>
          </a:p>
          <a:p>
            <a:pPr lvl="1" algn="just"/>
            <a:r>
              <a:rPr lang="en-US" dirty="0"/>
              <a:t>For instance, birth of a child, education, purchasing house, marriage, meeting emergency situations like an illness </a:t>
            </a:r>
          </a:p>
        </p:txBody>
      </p:sp>
      <p:pic>
        <p:nvPicPr>
          <p:cNvPr id="22530" name="Picture 2" descr="D:\Investor Awareness Programs\FP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3386" y="1828800"/>
            <a:ext cx="4198690" cy="3962400"/>
          </a:xfrm>
          <a:prstGeom prst="rect">
            <a:avLst/>
          </a:prstGeom>
          <a:noFill/>
        </p:spPr>
      </p:pic>
      <p:pic>
        <p:nvPicPr>
          <p:cNvPr id="4" name="Picture 3">
            <a:extLst>
              <a:ext uri="{FF2B5EF4-FFF2-40B4-BE49-F238E27FC236}">
                <a16:creationId xmlns:a16="http://schemas.microsoft.com/office/drawing/2014/main" id="{B67D951D-94C1-FBE5-72BA-7F20D517FA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4614A162-188C-CBC3-9F6A-3076515945CE}"/>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A337-6912-E2C2-83EA-A183A0D37529}"/>
              </a:ext>
            </a:extLst>
          </p:cNvPr>
          <p:cNvSpPr>
            <a:spLocks noGrp="1"/>
          </p:cNvSpPr>
          <p:nvPr>
            <p:ph type="title"/>
          </p:nvPr>
        </p:nvSpPr>
        <p:spPr>
          <a:xfrm>
            <a:off x="628650" y="1131094"/>
            <a:ext cx="7886700" cy="378503"/>
          </a:xfrm>
        </p:spPr>
        <p:txBody>
          <a:bodyPr>
            <a:normAutofit fontScale="90000"/>
          </a:bodyPr>
          <a:lstStyle/>
          <a:p>
            <a:r>
              <a:rPr lang="en-US" b="1" u="sng" dirty="0"/>
              <a:t>Dedicated website for investors by SEBI</a:t>
            </a:r>
            <a:endParaRPr lang="en-IN" b="1" u="sng" dirty="0"/>
          </a:p>
        </p:txBody>
      </p:sp>
      <p:sp>
        <p:nvSpPr>
          <p:cNvPr id="3" name="Content Placeholder 2">
            <a:extLst>
              <a:ext uri="{FF2B5EF4-FFF2-40B4-BE49-F238E27FC236}">
                <a16:creationId xmlns:a16="http://schemas.microsoft.com/office/drawing/2014/main" id="{972EAF8E-0A9D-E954-1E3D-96BA64D58944}"/>
              </a:ext>
            </a:extLst>
          </p:cNvPr>
          <p:cNvSpPr>
            <a:spLocks noGrp="1"/>
          </p:cNvSpPr>
          <p:nvPr>
            <p:ph idx="1"/>
          </p:nvPr>
        </p:nvSpPr>
        <p:spPr>
          <a:xfrm>
            <a:off x="561974" y="1701563"/>
            <a:ext cx="8277225" cy="4927837"/>
          </a:xfrm>
        </p:spPr>
        <p:txBody>
          <a:bodyPr>
            <a:normAutofit fontScale="92500" lnSpcReduction="10000"/>
          </a:bodyPr>
          <a:lstStyle/>
          <a:p>
            <a:pPr algn="just"/>
            <a:r>
              <a:rPr lang="en-US" sz="2400" dirty="0"/>
              <a:t>SEBI has created a website dedicated to investors </a:t>
            </a:r>
          </a:p>
          <a:p>
            <a:pPr algn="just"/>
            <a:r>
              <a:rPr lang="en-US" sz="2400" dirty="0"/>
              <a:t>Can be accessed at </a:t>
            </a:r>
            <a:r>
              <a:rPr lang="en-IN" sz="2400" u="sng" dirty="0">
                <a:solidFill>
                  <a:srgbClr val="0070C0"/>
                </a:solidFill>
                <a:ea typeface="Calibri" panose="020F0502020204030204" pitchFamily="34" charset="0"/>
                <a:hlinkClick r:id="rId3"/>
              </a:rPr>
              <a:t>https://investor.sebi.gov.in</a:t>
            </a:r>
            <a:endParaRPr lang="en-US" sz="2400" dirty="0"/>
          </a:p>
          <a:p>
            <a:pPr algn="just"/>
            <a:r>
              <a:rPr lang="en-US" sz="2400" dirty="0">
                <a:solidFill>
                  <a:srgbClr val="000000"/>
                </a:solidFill>
                <a:ea typeface="Calibri" panose="020F0502020204030204" pitchFamily="34" charset="0"/>
              </a:rPr>
              <a:t>Offers valuable insights that can empower the general public to become informed and savvy investor</a:t>
            </a:r>
          </a:p>
          <a:p>
            <a:pPr algn="just"/>
            <a:r>
              <a:rPr lang="en-US" sz="2400" dirty="0">
                <a:solidFill>
                  <a:srgbClr val="000000"/>
                </a:solidFill>
              </a:rPr>
              <a:t>Features available for benefit of Investors</a:t>
            </a:r>
          </a:p>
          <a:p>
            <a:pPr lvl="1" algn="just"/>
            <a:r>
              <a:rPr lang="en-IN" sz="2000" dirty="0"/>
              <a:t>Personal Finance &amp; Investment.</a:t>
            </a:r>
          </a:p>
          <a:p>
            <a:pPr lvl="1" algn="just"/>
            <a:r>
              <a:rPr lang="en-IN" sz="2000" dirty="0"/>
              <a:t>Information about Managing money, Investments and Securities market investments.</a:t>
            </a:r>
          </a:p>
          <a:p>
            <a:pPr lvl="1" algn="just"/>
            <a:r>
              <a:rPr lang="en-IN" sz="2000" dirty="0"/>
              <a:t>Financial Tools &amp; Calculators .</a:t>
            </a:r>
          </a:p>
          <a:p>
            <a:pPr lvl="1" algn="just"/>
            <a:r>
              <a:rPr lang="en-IN" sz="2000" dirty="0"/>
              <a:t>Tools and Calculators for various financial matters .</a:t>
            </a:r>
          </a:p>
          <a:p>
            <a:pPr lvl="1" algn="just"/>
            <a:r>
              <a:rPr lang="en-IN" sz="2000" dirty="0"/>
              <a:t>Check your Financial Health.</a:t>
            </a:r>
          </a:p>
          <a:p>
            <a:pPr lvl="1" algn="just"/>
            <a:r>
              <a:rPr lang="en-IN" sz="2000" dirty="0"/>
              <a:t>Information about various Investor awareness programs and seminars planned .</a:t>
            </a:r>
          </a:p>
          <a:p>
            <a:pPr lvl="1" algn="just"/>
            <a:r>
              <a:rPr lang="en-IN" sz="2000" dirty="0"/>
              <a:t>Investor Education and Financial Education Materials.</a:t>
            </a:r>
          </a:p>
          <a:p>
            <a:pPr lvl="1" algn="just"/>
            <a:r>
              <a:rPr lang="en-IN" sz="2000" dirty="0"/>
              <a:t>Links to important websites relevant for investors.</a:t>
            </a:r>
          </a:p>
          <a:p>
            <a:pPr algn="just"/>
            <a:r>
              <a:rPr lang="en-IN" sz="2400" dirty="0">
                <a:solidFill>
                  <a:srgbClr val="000000"/>
                </a:solidFill>
              </a:rPr>
              <a:t>Investors should visit this website and enhance the knowledge.</a:t>
            </a:r>
          </a:p>
        </p:txBody>
      </p:sp>
      <p:sp>
        <p:nvSpPr>
          <p:cNvPr id="4" name="expertsource_setting_footer">
            <a:extLst>
              <a:ext uri="{FF2B5EF4-FFF2-40B4-BE49-F238E27FC236}">
                <a16:creationId xmlns:a16="http://schemas.microsoft.com/office/drawing/2014/main" id="{F0A014A2-9908-4B6D-60CF-9E781DEA152F}"/>
              </a:ext>
            </a:extLst>
          </p:cNvPr>
          <p:cNvSpPr txBox="1"/>
          <p:nvPr/>
        </p:nvSpPr>
        <p:spPr>
          <a:xfrm>
            <a:off x="4041737" y="5715000"/>
            <a:ext cx="970137" cy="184666"/>
          </a:xfrm>
          <a:prstGeom prst="rect">
            <a:avLst/>
          </a:prstGeom>
          <a:noFill/>
        </p:spPr>
        <p:txBody>
          <a:bodyPr vert="horz" wrap="none" rtlCol="0">
            <a:spAutoFit/>
          </a:bodyPr>
          <a:lstStyle/>
          <a:p>
            <a:r>
              <a:rPr lang="en-IN" sz="600">
                <a:solidFill>
                  <a:srgbClr val="FF8B3D"/>
                </a:solidFill>
                <a:latin typeface="Arial" panose="020B0604020202020204" pitchFamily="34" charset="0"/>
              </a:rPr>
              <a:t>BSE - CONFIDENTIAL</a:t>
            </a:r>
          </a:p>
        </p:txBody>
      </p:sp>
      <p:pic>
        <p:nvPicPr>
          <p:cNvPr id="6" name="Picture 5">
            <a:extLst>
              <a:ext uri="{FF2B5EF4-FFF2-40B4-BE49-F238E27FC236}">
                <a16:creationId xmlns:a16="http://schemas.microsoft.com/office/drawing/2014/main" id="{4F85024C-F0E7-BFF2-104A-46B65621E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7" name="TextBox 6">
            <a:extLst>
              <a:ext uri="{FF2B5EF4-FFF2-40B4-BE49-F238E27FC236}">
                <a16:creationId xmlns:a16="http://schemas.microsoft.com/office/drawing/2014/main" id="{6E0D4A8D-7CC4-CAF2-0D7D-A493D5EA2EA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extLst>
      <p:ext uri="{BB962C8B-B14F-4D97-AF65-F5344CB8AC3E}">
        <p14:creationId xmlns:p14="http://schemas.microsoft.com/office/powerpoint/2010/main" val="281896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8BDEE9-C982-452B-9A04-527B488E5C2C}"/>
              </a:ext>
            </a:extLst>
          </p:cNvPr>
          <p:cNvSpPr>
            <a:spLocks noGrp="1"/>
          </p:cNvSpPr>
          <p:nvPr>
            <p:ph type="sldNum" sz="quarter" idx="12"/>
          </p:nvPr>
        </p:nvSpPr>
        <p:spPr>
          <a:xfrm>
            <a:off x="328166" y="6237312"/>
            <a:ext cx="439241" cy="390437"/>
          </a:xfrm>
        </p:spPr>
        <p:txBody>
          <a:bodyPr/>
          <a:lstStyle/>
          <a:p>
            <a:fld id="{F68327C5-B821-4FE9-A59A-A60D9EB59A9A}" type="slidenum">
              <a:rPr lang="en-US" smtClean="0"/>
              <a:pPr/>
              <a:t>20</a:t>
            </a:fld>
            <a:endParaRPr lang="en-US" dirty="0"/>
          </a:p>
        </p:txBody>
      </p:sp>
      <p:grpSp>
        <p:nvGrpSpPr>
          <p:cNvPr id="5" name="Group 4">
            <a:extLst>
              <a:ext uri="{FF2B5EF4-FFF2-40B4-BE49-F238E27FC236}">
                <a16:creationId xmlns:a16="http://schemas.microsoft.com/office/drawing/2014/main" id="{62799AA6-DDE7-4D80-8680-4003E4092B6D}"/>
              </a:ext>
            </a:extLst>
          </p:cNvPr>
          <p:cNvGrpSpPr/>
          <p:nvPr/>
        </p:nvGrpSpPr>
        <p:grpSpPr>
          <a:xfrm>
            <a:off x="2795778" y="2031953"/>
            <a:ext cx="3552444" cy="3552444"/>
            <a:chOff x="3860800" y="1773262"/>
            <a:chExt cx="4461511" cy="4464050"/>
          </a:xfrm>
        </p:grpSpPr>
        <p:sp>
          <p:nvSpPr>
            <p:cNvPr id="6" name="Figure">
              <a:extLst>
                <a:ext uri="{FF2B5EF4-FFF2-40B4-BE49-F238E27FC236}">
                  <a16:creationId xmlns:a16="http://schemas.microsoft.com/office/drawing/2014/main" id="{D2C9F632-33C3-49F8-8A09-94F85D40E457}"/>
                </a:ext>
              </a:extLst>
            </p:cNvPr>
            <p:cNvSpPr/>
            <p:nvPr/>
          </p:nvSpPr>
          <p:spPr>
            <a:xfrm>
              <a:off x="5067299" y="2979761"/>
              <a:ext cx="2044701" cy="2044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0" y="0"/>
                    <a:pt x="0" y="4843"/>
                    <a:pt x="0" y="10800"/>
                  </a:cubicBezTo>
                  <a:cubicBezTo>
                    <a:pt x="0" y="16770"/>
                    <a:pt x="4843" y="21600"/>
                    <a:pt x="10800" y="21600"/>
                  </a:cubicBezTo>
                  <a:cubicBezTo>
                    <a:pt x="16770" y="21600"/>
                    <a:pt x="21600" y="16757"/>
                    <a:pt x="21600" y="10800"/>
                  </a:cubicBezTo>
                  <a:cubicBezTo>
                    <a:pt x="21600" y="4830"/>
                    <a:pt x="16770" y="0"/>
                    <a:pt x="10800" y="0"/>
                  </a:cubicBezTo>
                  <a:close/>
                  <a:moveTo>
                    <a:pt x="10800" y="17602"/>
                  </a:moveTo>
                  <a:cubicBezTo>
                    <a:pt x="7043" y="17602"/>
                    <a:pt x="3998" y="14557"/>
                    <a:pt x="3998" y="10800"/>
                  </a:cubicBezTo>
                  <a:cubicBezTo>
                    <a:pt x="3998" y="7043"/>
                    <a:pt x="7043" y="3998"/>
                    <a:pt x="10800" y="3998"/>
                  </a:cubicBezTo>
                  <a:cubicBezTo>
                    <a:pt x="14557" y="3998"/>
                    <a:pt x="17602" y="7043"/>
                    <a:pt x="17602" y="10800"/>
                  </a:cubicBezTo>
                  <a:cubicBezTo>
                    <a:pt x="17602" y="14557"/>
                    <a:pt x="14557" y="17602"/>
                    <a:pt x="10800" y="17602"/>
                  </a:cubicBezTo>
                  <a:close/>
                </a:path>
              </a:pathLst>
            </a:custGeom>
            <a:solidFill>
              <a:schemeClr val="tx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Figure">
              <a:extLst>
                <a:ext uri="{FF2B5EF4-FFF2-40B4-BE49-F238E27FC236}">
                  <a16:creationId xmlns:a16="http://schemas.microsoft.com/office/drawing/2014/main" id="{E20FEBCD-3488-4658-9010-E52D8D7FA281}"/>
                </a:ext>
              </a:extLst>
            </p:cNvPr>
            <p:cNvSpPr/>
            <p:nvPr/>
          </p:nvSpPr>
          <p:spPr>
            <a:xfrm>
              <a:off x="6159500" y="1773262"/>
              <a:ext cx="1842770" cy="1610361"/>
            </a:xfrm>
            <a:custGeom>
              <a:avLst/>
              <a:gdLst/>
              <a:ahLst/>
              <a:cxnLst>
                <a:cxn ang="0">
                  <a:pos x="wd2" y="hd2"/>
                </a:cxn>
                <a:cxn ang="5400000">
                  <a:pos x="wd2" y="hd2"/>
                </a:cxn>
                <a:cxn ang="10800000">
                  <a:pos x="wd2" y="hd2"/>
                </a:cxn>
                <a:cxn ang="16200000">
                  <a:pos x="wd2" y="hd2"/>
                </a:cxn>
              </a:cxnLst>
              <a:rect l="0" t="0" r="r" b="b"/>
              <a:pathLst>
                <a:path w="21600" h="21600" extrusionOk="0">
                  <a:moveTo>
                    <a:pt x="10614" y="21600"/>
                  </a:moveTo>
                  <a:lnTo>
                    <a:pt x="21600" y="14343"/>
                  </a:lnTo>
                  <a:cubicBezTo>
                    <a:pt x="17134" y="5962"/>
                    <a:pt x="9155" y="290"/>
                    <a:pt x="0" y="0"/>
                  </a:cubicBezTo>
                  <a:lnTo>
                    <a:pt x="0" y="14514"/>
                  </a:lnTo>
                  <a:cubicBezTo>
                    <a:pt x="4466" y="14786"/>
                    <a:pt x="8336" y="17546"/>
                    <a:pt x="10614" y="21600"/>
                  </a:cubicBez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Figure">
              <a:extLst>
                <a:ext uri="{FF2B5EF4-FFF2-40B4-BE49-F238E27FC236}">
                  <a16:creationId xmlns:a16="http://schemas.microsoft.com/office/drawing/2014/main" id="{689242E6-FCEF-4EFA-9C48-AAE5E4DDA267}"/>
                </a:ext>
              </a:extLst>
            </p:cNvPr>
            <p:cNvSpPr/>
            <p:nvPr/>
          </p:nvSpPr>
          <p:spPr>
            <a:xfrm>
              <a:off x="7112000" y="2954362"/>
              <a:ext cx="1210311" cy="2120900"/>
            </a:xfrm>
            <a:custGeom>
              <a:avLst/>
              <a:gdLst/>
              <a:ahLst/>
              <a:cxnLst>
                <a:cxn ang="0">
                  <a:pos x="wd2" y="hd2"/>
                </a:cxn>
                <a:cxn ang="5400000">
                  <a:pos x="wd2" y="hd2"/>
                </a:cxn>
                <a:cxn ang="10800000">
                  <a:pos x="wd2" y="hd2"/>
                </a:cxn>
                <a:cxn ang="16200000">
                  <a:pos x="wd2" y="hd2"/>
                </a:cxn>
              </a:cxnLst>
              <a:rect l="0" t="0" r="r" b="b"/>
              <a:pathLst>
                <a:path w="21600" h="21600" extrusionOk="0">
                  <a:moveTo>
                    <a:pt x="2312" y="10709"/>
                  </a:moveTo>
                  <a:cubicBezTo>
                    <a:pt x="2312" y="12650"/>
                    <a:pt x="1473" y="14486"/>
                    <a:pt x="0" y="16090"/>
                  </a:cubicBezTo>
                  <a:lnTo>
                    <a:pt x="16727" y="21600"/>
                  </a:lnTo>
                  <a:cubicBezTo>
                    <a:pt x="19832" y="18366"/>
                    <a:pt x="21600" y="14654"/>
                    <a:pt x="21600" y="10697"/>
                  </a:cubicBezTo>
                  <a:cubicBezTo>
                    <a:pt x="21600" y="6829"/>
                    <a:pt x="19900" y="3182"/>
                    <a:pt x="16908" y="0"/>
                  </a:cubicBezTo>
                  <a:lnTo>
                    <a:pt x="159" y="5523"/>
                  </a:lnTo>
                  <a:cubicBezTo>
                    <a:pt x="1541" y="7088"/>
                    <a:pt x="2312" y="8847"/>
                    <a:pt x="2312" y="10709"/>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CF25E5EF-6D40-4FDD-98A2-94B86F767C3B}"/>
                </a:ext>
              </a:extLst>
            </p:cNvPr>
            <p:cNvSpPr/>
            <p:nvPr/>
          </p:nvSpPr>
          <p:spPr>
            <a:xfrm>
              <a:off x="6159500" y="4643462"/>
              <a:ext cx="1831340" cy="1593850"/>
            </a:xfrm>
            <a:custGeom>
              <a:avLst/>
              <a:gdLst/>
              <a:ahLst/>
              <a:cxnLst>
                <a:cxn ang="0">
                  <a:pos x="wd2" y="hd2"/>
                </a:cxn>
                <a:cxn ang="5400000">
                  <a:pos x="wd2" y="hd2"/>
                </a:cxn>
                <a:cxn ang="10800000">
                  <a:pos x="wd2" y="hd2"/>
                </a:cxn>
                <a:cxn ang="16200000">
                  <a:pos x="wd2" y="hd2"/>
                </a:cxn>
              </a:cxnLst>
              <a:rect l="0" t="0" r="r" b="b"/>
              <a:pathLst>
                <a:path w="21600" h="21600" extrusionOk="0">
                  <a:moveTo>
                    <a:pt x="0" y="6936"/>
                  </a:moveTo>
                  <a:lnTo>
                    <a:pt x="0" y="21600"/>
                  </a:lnTo>
                  <a:cubicBezTo>
                    <a:pt x="9122" y="21307"/>
                    <a:pt x="17076" y="15697"/>
                    <a:pt x="21600" y="7349"/>
                  </a:cubicBezTo>
                  <a:lnTo>
                    <a:pt x="10530" y="0"/>
                  </a:lnTo>
                  <a:cubicBezTo>
                    <a:pt x="8224" y="3993"/>
                    <a:pt x="4389" y="6678"/>
                    <a:pt x="0" y="6936"/>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Figure">
              <a:extLst>
                <a:ext uri="{FF2B5EF4-FFF2-40B4-BE49-F238E27FC236}">
                  <a16:creationId xmlns:a16="http://schemas.microsoft.com/office/drawing/2014/main" id="{E2F1A2E3-2987-44D7-836D-577F7D3E649D}"/>
                </a:ext>
              </a:extLst>
            </p:cNvPr>
            <p:cNvSpPr/>
            <p:nvPr/>
          </p:nvSpPr>
          <p:spPr>
            <a:xfrm>
              <a:off x="4203700" y="4643462"/>
              <a:ext cx="1831340" cy="1593850"/>
            </a:xfrm>
            <a:custGeom>
              <a:avLst/>
              <a:gdLst/>
              <a:ahLst/>
              <a:cxnLst>
                <a:cxn ang="0">
                  <a:pos x="wd2" y="hd2"/>
                </a:cxn>
                <a:cxn ang="5400000">
                  <a:pos x="wd2" y="hd2"/>
                </a:cxn>
                <a:cxn ang="10800000">
                  <a:pos x="wd2" y="hd2"/>
                </a:cxn>
                <a:cxn ang="16200000">
                  <a:pos x="wd2" y="hd2"/>
                </a:cxn>
              </a:cxnLst>
              <a:rect l="0" t="0" r="r" b="b"/>
              <a:pathLst>
                <a:path w="21600" h="21600" extrusionOk="0">
                  <a:moveTo>
                    <a:pt x="11070" y="0"/>
                  </a:moveTo>
                  <a:lnTo>
                    <a:pt x="0" y="7349"/>
                  </a:lnTo>
                  <a:cubicBezTo>
                    <a:pt x="4524" y="15679"/>
                    <a:pt x="12478" y="21307"/>
                    <a:pt x="21600" y="21600"/>
                  </a:cubicBezTo>
                  <a:lnTo>
                    <a:pt x="21600" y="6936"/>
                  </a:lnTo>
                  <a:cubicBezTo>
                    <a:pt x="17211" y="6644"/>
                    <a:pt x="13376" y="3959"/>
                    <a:pt x="11070" y="0"/>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54E5C732-0230-4E1E-9249-059EE20CE4E5}"/>
                </a:ext>
              </a:extLst>
            </p:cNvPr>
            <p:cNvSpPr/>
            <p:nvPr/>
          </p:nvSpPr>
          <p:spPr>
            <a:xfrm>
              <a:off x="3860800" y="2954362"/>
              <a:ext cx="1210311" cy="2120900"/>
            </a:xfrm>
            <a:custGeom>
              <a:avLst/>
              <a:gdLst/>
              <a:ahLst/>
              <a:cxnLst>
                <a:cxn ang="0">
                  <a:pos x="wd2" y="hd2"/>
                </a:cxn>
                <a:cxn ang="5400000">
                  <a:pos x="wd2" y="hd2"/>
                </a:cxn>
                <a:cxn ang="10800000">
                  <a:pos x="wd2" y="hd2"/>
                </a:cxn>
                <a:cxn ang="16200000">
                  <a:pos x="wd2" y="hd2"/>
                </a:cxn>
              </a:cxnLst>
              <a:rect l="0" t="0" r="r" b="b"/>
              <a:pathLst>
                <a:path w="21600" h="21600" extrusionOk="0">
                  <a:moveTo>
                    <a:pt x="19311" y="10697"/>
                  </a:moveTo>
                  <a:cubicBezTo>
                    <a:pt x="19311" y="8834"/>
                    <a:pt x="20081" y="7075"/>
                    <a:pt x="21441" y="5510"/>
                  </a:cubicBezTo>
                  <a:lnTo>
                    <a:pt x="4692" y="0"/>
                  </a:lnTo>
                  <a:cubicBezTo>
                    <a:pt x="1700" y="3195"/>
                    <a:pt x="0" y="6829"/>
                    <a:pt x="0" y="10697"/>
                  </a:cubicBezTo>
                  <a:cubicBezTo>
                    <a:pt x="0" y="14641"/>
                    <a:pt x="1768" y="18354"/>
                    <a:pt x="4873" y="21600"/>
                  </a:cubicBezTo>
                  <a:lnTo>
                    <a:pt x="21600" y="16090"/>
                  </a:lnTo>
                  <a:cubicBezTo>
                    <a:pt x="20149" y="14473"/>
                    <a:pt x="19311" y="12637"/>
                    <a:pt x="19311" y="10697"/>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Figure">
              <a:extLst>
                <a:ext uri="{FF2B5EF4-FFF2-40B4-BE49-F238E27FC236}">
                  <a16:creationId xmlns:a16="http://schemas.microsoft.com/office/drawing/2014/main" id="{3DAEB169-3753-4F1C-8106-DA08649D2AC9}"/>
                </a:ext>
              </a:extLst>
            </p:cNvPr>
            <p:cNvSpPr/>
            <p:nvPr/>
          </p:nvSpPr>
          <p:spPr>
            <a:xfrm>
              <a:off x="4191000" y="1773262"/>
              <a:ext cx="1842770" cy="1610361"/>
            </a:xfrm>
            <a:custGeom>
              <a:avLst/>
              <a:gdLst/>
              <a:ahLst/>
              <a:cxnLst>
                <a:cxn ang="0">
                  <a:pos x="wd2" y="hd2"/>
                </a:cxn>
                <a:cxn ang="5400000">
                  <a:pos x="wd2" y="hd2"/>
                </a:cxn>
                <a:cxn ang="10800000">
                  <a:pos x="wd2" y="hd2"/>
                </a:cxn>
                <a:cxn ang="16200000">
                  <a:pos x="wd2" y="hd2"/>
                </a:cxn>
              </a:cxnLst>
              <a:rect l="0" t="0" r="r" b="b"/>
              <a:pathLst>
                <a:path w="21600" h="21600" extrusionOk="0">
                  <a:moveTo>
                    <a:pt x="21600" y="14531"/>
                  </a:moveTo>
                  <a:lnTo>
                    <a:pt x="21600" y="0"/>
                  </a:lnTo>
                  <a:cubicBezTo>
                    <a:pt x="12445" y="290"/>
                    <a:pt x="4481" y="5962"/>
                    <a:pt x="0" y="14343"/>
                  </a:cubicBezTo>
                  <a:lnTo>
                    <a:pt x="10986" y="21600"/>
                  </a:lnTo>
                  <a:cubicBezTo>
                    <a:pt x="13279" y="17563"/>
                    <a:pt x="17149" y="14803"/>
                    <a:pt x="21600" y="14531"/>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grpSp>
        <p:nvGrpSpPr>
          <p:cNvPr id="13" name="Group 12">
            <a:extLst>
              <a:ext uri="{FF2B5EF4-FFF2-40B4-BE49-F238E27FC236}">
                <a16:creationId xmlns:a16="http://schemas.microsoft.com/office/drawing/2014/main" id="{1CF1B154-D732-48DD-884C-FF65A2668F8A}"/>
              </a:ext>
            </a:extLst>
          </p:cNvPr>
          <p:cNvGrpSpPr/>
          <p:nvPr/>
        </p:nvGrpSpPr>
        <p:grpSpPr>
          <a:xfrm>
            <a:off x="373895" y="1934591"/>
            <a:ext cx="1998222" cy="910253"/>
            <a:chOff x="407368" y="1839863"/>
            <a:chExt cx="2879315" cy="1213674"/>
          </a:xfrm>
        </p:grpSpPr>
        <p:sp>
          <p:nvSpPr>
            <p:cNvPr id="14" name="Rectangle 13">
              <a:extLst>
                <a:ext uri="{FF2B5EF4-FFF2-40B4-BE49-F238E27FC236}">
                  <a16:creationId xmlns:a16="http://schemas.microsoft.com/office/drawing/2014/main" id="{66F054A1-6CE1-4A9F-B047-D745C9E8B88F}"/>
                </a:ext>
              </a:extLst>
            </p:cNvPr>
            <p:cNvSpPr/>
            <p:nvPr/>
          </p:nvSpPr>
          <p:spPr>
            <a:xfrm>
              <a:off x="407368" y="1839863"/>
              <a:ext cx="2879314" cy="697628"/>
            </a:xfrm>
            <a:prstGeom prst="rect">
              <a:avLst/>
            </a:prstGeom>
          </p:spPr>
          <p:txBody>
            <a:bodyPr wrap="square" anchor="b">
              <a:spAutoFit/>
            </a:bodyPr>
            <a:lstStyle/>
            <a:p>
              <a:pPr algn="ctr"/>
              <a:r>
                <a:rPr lang="da-DK" sz="2800" b="1" dirty="0">
                  <a:solidFill>
                    <a:schemeClr val="accent6"/>
                  </a:solidFill>
                  <a:latin typeface="arial" panose="020B0604020202020204" pitchFamily="34" charset="0"/>
                </a:rPr>
                <a:t>Review </a:t>
              </a:r>
              <a:endParaRPr lang="en-US" sz="3200" b="1" dirty="0">
                <a:solidFill>
                  <a:schemeClr val="accent6"/>
                </a:solidFill>
              </a:endParaRPr>
            </a:p>
          </p:txBody>
        </p:sp>
        <p:sp>
          <p:nvSpPr>
            <p:cNvPr id="15" name="Rectangle 14">
              <a:extLst>
                <a:ext uri="{FF2B5EF4-FFF2-40B4-BE49-F238E27FC236}">
                  <a16:creationId xmlns:a16="http://schemas.microsoft.com/office/drawing/2014/main" id="{4E5703DF-4AAE-4858-BD96-2A0D79A6F6BA}"/>
                </a:ext>
              </a:extLst>
            </p:cNvPr>
            <p:cNvSpPr/>
            <p:nvPr/>
          </p:nvSpPr>
          <p:spPr>
            <a:xfrm>
              <a:off x="407369" y="2273835"/>
              <a:ext cx="2879314" cy="779702"/>
            </a:xfrm>
            <a:prstGeom prst="rect">
              <a:avLst/>
            </a:prstGeom>
          </p:spPr>
          <p:txBody>
            <a:bodyPr wrap="square">
              <a:spAutoFit/>
            </a:bodyPr>
            <a:lstStyle/>
            <a:p>
              <a:pPr algn="ctr"/>
              <a:r>
                <a:rPr lang="en-US" sz="1600" dirty="0">
                  <a:latin typeface="arial" panose="020B0604020202020204" pitchFamily="34" charset="0"/>
                </a:rPr>
                <a:t>Review &amp; revise the financial plan </a:t>
              </a:r>
              <a:endParaRPr lang="en-US" sz="1600" dirty="0"/>
            </a:p>
          </p:txBody>
        </p:sp>
      </p:grpSp>
      <p:grpSp>
        <p:nvGrpSpPr>
          <p:cNvPr id="16" name="Group 15">
            <a:extLst>
              <a:ext uri="{FF2B5EF4-FFF2-40B4-BE49-F238E27FC236}">
                <a16:creationId xmlns:a16="http://schemas.microsoft.com/office/drawing/2014/main" id="{6E752540-5D0C-41A4-BB90-AED679F62E42}"/>
              </a:ext>
            </a:extLst>
          </p:cNvPr>
          <p:cNvGrpSpPr/>
          <p:nvPr/>
        </p:nvGrpSpPr>
        <p:grpSpPr>
          <a:xfrm>
            <a:off x="373895" y="3319549"/>
            <a:ext cx="1998222" cy="1151229"/>
            <a:chOff x="407368" y="1846853"/>
            <a:chExt cx="2879315" cy="1534972"/>
          </a:xfrm>
        </p:grpSpPr>
        <p:sp>
          <p:nvSpPr>
            <p:cNvPr id="17" name="Rectangle 16">
              <a:extLst>
                <a:ext uri="{FF2B5EF4-FFF2-40B4-BE49-F238E27FC236}">
                  <a16:creationId xmlns:a16="http://schemas.microsoft.com/office/drawing/2014/main" id="{E936E7A5-40E8-4304-A586-70B71D9C953A}"/>
                </a:ext>
              </a:extLst>
            </p:cNvPr>
            <p:cNvSpPr/>
            <p:nvPr/>
          </p:nvSpPr>
          <p:spPr>
            <a:xfrm>
              <a:off x="407368" y="1846853"/>
              <a:ext cx="2879314" cy="697627"/>
            </a:xfrm>
            <a:prstGeom prst="rect">
              <a:avLst/>
            </a:prstGeom>
          </p:spPr>
          <p:txBody>
            <a:bodyPr wrap="square" anchor="b">
              <a:spAutoFit/>
            </a:bodyPr>
            <a:lstStyle/>
            <a:p>
              <a:pPr algn="ctr"/>
              <a:r>
                <a:rPr lang="da-DK" sz="2800" b="1" dirty="0">
                  <a:solidFill>
                    <a:schemeClr val="tx2"/>
                  </a:solidFill>
                  <a:latin typeface="arial" panose="020B0604020202020204" pitchFamily="34" charset="0"/>
                </a:rPr>
                <a:t>Create </a:t>
              </a:r>
              <a:endParaRPr lang="en-US" sz="3200" b="1" dirty="0">
                <a:solidFill>
                  <a:schemeClr val="tx2"/>
                </a:solidFill>
              </a:endParaRPr>
            </a:p>
          </p:txBody>
        </p:sp>
        <p:sp>
          <p:nvSpPr>
            <p:cNvPr id="18" name="Rectangle 17">
              <a:extLst>
                <a:ext uri="{FF2B5EF4-FFF2-40B4-BE49-F238E27FC236}">
                  <a16:creationId xmlns:a16="http://schemas.microsoft.com/office/drawing/2014/main" id="{6912B99E-0F72-4964-A4F5-E53E82422A3B}"/>
                </a:ext>
              </a:extLst>
            </p:cNvPr>
            <p:cNvSpPr/>
            <p:nvPr/>
          </p:nvSpPr>
          <p:spPr>
            <a:xfrm>
              <a:off x="407369" y="2273829"/>
              <a:ext cx="2879314" cy="1107996"/>
            </a:xfrm>
            <a:prstGeom prst="rect">
              <a:avLst/>
            </a:prstGeom>
          </p:spPr>
          <p:txBody>
            <a:bodyPr wrap="square">
              <a:spAutoFit/>
            </a:bodyPr>
            <a:lstStyle/>
            <a:p>
              <a:pPr algn="ctr"/>
              <a:r>
                <a:rPr lang="en-US" sz="1600" dirty="0">
                  <a:latin typeface="arial" panose="020B0604020202020204" pitchFamily="34" charset="0"/>
                </a:rPr>
                <a:t>Create &amp; Implement your financial action plan </a:t>
              </a:r>
              <a:endParaRPr lang="en-US" sz="1600" dirty="0"/>
            </a:p>
          </p:txBody>
        </p:sp>
      </p:grpSp>
      <p:grpSp>
        <p:nvGrpSpPr>
          <p:cNvPr id="19" name="Group 18">
            <a:extLst>
              <a:ext uri="{FF2B5EF4-FFF2-40B4-BE49-F238E27FC236}">
                <a16:creationId xmlns:a16="http://schemas.microsoft.com/office/drawing/2014/main" id="{11C1BE58-EE41-4232-A4C5-2FB4F9E33206}"/>
              </a:ext>
            </a:extLst>
          </p:cNvPr>
          <p:cNvGrpSpPr/>
          <p:nvPr/>
        </p:nvGrpSpPr>
        <p:grpSpPr>
          <a:xfrm>
            <a:off x="373895" y="4734049"/>
            <a:ext cx="1998222" cy="1145985"/>
            <a:chOff x="407368" y="1853841"/>
            <a:chExt cx="2879315" cy="1527976"/>
          </a:xfrm>
        </p:grpSpPr>
        <p:sp>
          <p:nvSpPr>
            <p:cNvPr id="20" name="Rectangle 19">
              <a:extLst>
                <a:ext uri="{FF2B5EF4-FFF2-40B4-BE49-F238E27FC236}">
                  <a16:creationId xmlns:a16="http://schemas.microsoft.com/office/drawing/2014/main" id="{55798303-BF47-42A9-AA97-504F6D2B2C75}"/>
                </a:ext>
              </a:extLst>
            </p:cNvPr>
            <p:cNvSpPr/>
            <p:nvPr/>
          </p:nvSpPr>
          <p:spPr>
            <a:xfrm>
              <a:off x="407368" y="1853841"/>
              <a:ext cx="2879314" cy="697625"/>
            </a:xfrm>
            <a:prstGeom prst="rect">
              <a:avLst/>
            </a:prstGeom>
          </p:spPr>
          <p:txBody>
            <a:bodyPr wrap="square" anchor="b">
              <a:spAutoFit/>
            </a:bodyPr>
            <a:lstStyle/>
            <a:p>
              <a:pPr algn="ctr"/>
              <a:r>
                <a:rPr lang="da-DK" sz="2800" b="1" dirty="0">
                  <a:solidFill>
                    <a:schemeClr val="accent2"/>
                  </a:solidFill>
                  <a:latin typeface="arial" panose="020B0604020202020204" pitchFamily="34" charset="0"/>
                </a:rPr>
                <a:t>Evaluate </a:t>
              </a:r>
              <a:endParaRPr lang="en-US" sz="3200" b="1" dirty="0">
                <a:solidFill>
                  <a:schemeClr val="accent2"/>
                </a:solidFill>
              </a:endParaRPr>
            </a:p>
          </p:txBody>
        </p:sp>
        <p:sp>
          <p:nvSpPr>
            <p:cNvPr id="21" name="Rectangle 20">
              <a:extLst>
                <a:ext uri="{FF2B5EF4-FFF2-40B4-BE49-F238E27FC236}">
                  <a16:creationId xmlns:a16="http://schemas.microsoft.com/office/drawing/2014/main" id="{56240779-15AF-4A16-AC8E-F53024AD0210}"/>
                </a:ext>
              </a:extLst>
            </p:cNvPr>
            <p:cNvSpPr/>
            <p:nvPr/>
          </p:nvSpPr>
          <p:spPr>
            <a:xfrm>
              <a:off x="407369" y="2273823"/>
              <a:ext cx="2879314" cy="1107994"/>
            </a:xfrm>
            <a:prstGeom prst="rect">
              <a:avLst/>
            </a:prstGeom>
          </p:spPr>
          <p:txBody>
            <a:bodyPr wrap="square">
              <a:spAutoFit/>
            </a:bodyPr>
            <a:lstStyle/>
            <a:p>
              <a:pPr algn="ctr"/>
              <a:r>
                <a:rPr lang="en-US" sz="1600" dirty="0">
                  <a:latin typeface="arial" panose="020B0604020202020204" pitchFamily="34" charset="0"/>
                </a:rPr>
                <a:t>Evaluate Alternatives &amp; Strategies </a:t>
              </a:r>
              <a:endParaRPr lang="en-US" sz="1600" dirty="0"/>
            </a:p>
          </p:txBody>
        </p:sp>
      </p:grpSp>
      <p:grpSp>
        <p:nvGrpSpPr>
          <p:cNvPr id="22" name="Group 21">
            <a:extLst>
              <a:ext uri="{FF2B5EF4-FFF2-40B4-BE49-F238E27FC236}">
                <a16:creationId xmlns:a16="http://schemas.microsoft.com/office/drawing/2014/main" id="{250FA480-7CA9-464E-A0C4-AB4E65EC7CFC}"/>
              </a:ext>
            </a:extLst>
          </p:cNvPr>
          <p:cNvGrpSpPr/>
          <p:nvPr/>
        </p:nvGrpSpPr>
        <p:grpSpPr>
          <a:xfrm>
            <a:off x="6771883" y="1934592"/>
            <a:ext cx="1998222" cy="905007"/>
            <a:chOff x="407368" y="1846853"/>
            <a:chExt cx="2879315" cy="1206676"/>
          </a:xfrm>
        </p:grpSpPr>
        <p:sp>
          <p:nvSpPr>
            <p:cNvPr id="23" name="Rectangle 22">
              <a:extLst>
                <a:ext uri="{FF2B5EF4-FFF2-40B4-BE49-F238E27FC236}">
                  <a16:creationId xmlns:a16="http://schemas.microsoft.com/office/drawing/2014/main" id="{58500351-CCF9-4938-9F39-628FAA0C8418}"/>
                </a:ext>
              </a:extLst>
            </p:cNvPr>
            <p:cNvSpPr/>
            <p:nvPr/>
          </p:nvSpPr>
          <p:spPr>
            <a:xfrm>
              <a:off x="407368" y="1846853"/>
              <a:ext cx="2879314" cy="697626"/>
            </a:xfrm>
            <a:prstGeom prst="rect">
              <a:avLst/>
            </a:prstGeom>
          </p:spPr>
          <p:txBody>
            <a:bodyPr wrap="square" anchor="b">
              <a:spAutoFit/>
            </a:bodyPr>
            <a:lstStyle/>
            <a:p>
              <a:pPr algn="ctr"/>
              <a:r>
                <a:rPr lang="da-DK" sz="2800" b="1" dirty="0">
                  <a:solidFill>
                    <a:schemeClr val="accent3"/>
                  </a:solidFill>
                  <a:latin typeface="arial" panose="020B0604020202020204" pitchFamily="34" charset="0"/>
                </a:rPr>
                <a:t>Determine </a:t>
              </a:r>
              <a:endParaRPr lang="en-US" sz="2800" b="1" dirty="0">
                <a:solidFill>
                  <a:schemeClr val="accent3"/>
                </a:solidFill>
              </a:endParaRPr>
            </a:p>
          </p:txBody>
        </p:sp>
        <p:sp>
          <p:nvSpPr>
            <p:cNvPr id="24" name="Rectangle 23">
              <a:extLst>
                <a:ext uri="{FF2B5EF4-FFF2-40B4-BE49-F238E27FC236}">
                  <a16:creationId xmlns:a16="http://schemas.microsoft.com/office/drawing/2014/main" id="{CA2C47E2-9186-4B1A-AD79-19AF5D1EC7B4}"/>
                </a:ext>
              </a:extLst>
            </p:cNvPr>
            <p:cNvSpPr/>
            <p:nvPr/>
          </p:nvSpPr>
          <p:spPr>
            <a:xfrm>
              <a:off x="407369" y="2273829"/>
              <a:ext cx="2879314" cy="779700"/>
            </a:xfrm>
            <a:prstGeom prst="rect">
              <a:avLst/>
            </a:prstGeom>
          </p:spPr>
          <p:txBody>
            <a:bodyPr wrap="square">
              <a:spAutoFit/>
            </a:bodyPr>
            <a:lstStyle/>
            <a:p>
              <a:pPr algn="ctr"/>
              <a:r>
                <a:rPr lang="en-US" sz="1600" dirty="0">
                  <a:latin typeface="arial" panose="020B0604020202020204" pitchFamily="34" charset="0"/>
                </a:rPr>
                <a:t>Determine Current Financial Position </a:t>
              </a:r>
              <a:endParaRPr lang="en-US" sz="1600" dirty="0"/>
            </a:p>
          </p:txBody>
        </p:sp>
      </p:grpSp>
      <p:grpSp>
        <p:nvGrpSpPr>
          <p:cNvPr id="25" name="Group 24">
            <a:extLst>
              <a:ext uri="{FF2B5EF4-FFF2-40B4-BE49-F238E27FC236}">
                <a16:creationId xmlns:a16="http://schemas.microsoft.com/office/drawing/2014/main" id="{D7C44369-4871-4BA2-9FBB-F55B6E4D06F5}"/>
              </a:ext>
            </a:extLst>
          </p:cNvPr>
          <p:cNvGrpSpPr/>
          <p:nvPr/>
        </p:nvGrpSpPr>
        <p:grpSpPr>
          <a:xfrm>
            <a:off x="6771883" y="3314304"/>
            <a:ext cx="1998222" cy="905011"/>
            <a:chOff x="407368" y="1846850"/>
            <a:chExt cx="2879315" cy="1206679"/>
          </a:xfrm>
        </p:grpSpPr>
        <p:sp>
          <p:nvSpPr>
            <p:cNvPr id="26" name="Rectangle 25">
              <a:extLst>
                <a:ext uri="{FF2B5EF4-FFF2-40B4-BE49-F238E27FC236}">
                  <a16:creationId xmlns:a16="http://schemas.microsoft.com/office/drawing/2014/main" id="{871599E9-C3E0-4B5E-8D38-BB9EB3C3C850}"/>
                </a:ext>
              </a:extLst>
            </p:cNvPr>
            <p:cNvSpPr/>
            <p:nvPr/>
          </p:nvSpPr>
          <p:spPr>
            <a:xfrm>
              <a:off x="407368" y="1846850"/>
              <a:ext cx="2879314" cy="697626"/>
            </a:xfrm>
            <a:prstGeom prst="rect">
              <a:avLst/>
            </a:prstGeom>
          </p:spPr>
          <p:txBody>
            <a:bodyPr wrap="square" anchor="b">
              <a:spAutoFit/>
            </a:bodyPr>
            <a:lstStyle/>
            <a:p>
              <a:pPr algn="ctr"/>
              <a:r>
                <a:rPr lang="da-DK" sz="2800" b="1" dirty="0">
                  <a:solidFill>
                    <a:schemeClr val="accent4"/>
                  </a:solidFill>
                  <a:latin typeface="arial" panose="020B0604020202020204" pitchFamily="34" charset="0"/>
                </a:rPr>
                <a:t>Identify</a:t>
              </a:r>
              <a:endParaRPr lang="en-US" sz="2800" b="1" dirty="0">
                <a:solidFill>
                  <a:schemeClr val="accent4"/>
                </a:solidFill>
              </a:endParaRPr>
            </a:p>
          </p:txBody>
        </p:sp>
        <p:sp>
          <p:nvSpPr>
            <p:cNvPr id="27" name="Rectangle 26">
              <a:extLst>
                <a:ext uri="{FF2B5EF4-FFF2-40B4-BE49-F238E27FC236}">
                  <a16:creationId xmlns:a16="http://schemas.microsoft.com/office/drawing/2014/main" id="{815D0272-185F-4114-ACA1-9C9705CA47D2}"/>
                </a:ext>
              </a:extLst>
            </p:cNvPr>
            <p:cNvSpPr/>
            <p:nvPr/>
          </p:nvSpPr>
          <p:spPr>
            <a:xfrm>
              <a:off x="407369" y="2273829"/>
              <a:ext cx="2879314" cy="779700"/>
            </a:xfrm>
            <a:prstGeom prst="rect">
              <a:avLst/>
            </a:prstGeom>
          </p:spPr>
          <p:txBody>
            <a:bodyPr wrap="square">
              <a:spAutoFit/>
            </a:bodyPr>
            <a:lstStyle/>
            <a:p>
              <a:pPr algn="ctr"/>
              <a:r>
                <a:rPr lang="en-US" sz="1600" dirty="0">
                  <a:latin typeface="arial" panose="020B0604020202020204" pitchFamily="34" charset="0"/>
                </a:rPr>
                <a:t>Identify &amp; Set your financial goals </a:t>
              </a:r>
              <a:endParaRPr lang="en-US" sz="1600" dirty="0"/>
            </a:p>
          </p:txBody>
        </p:sp>
      </p:grpSp>
      <p:grpSp>
        <p:nvGrpSpPr>
          <p:cNvPr id="28" name="Group 27">
            <a:extLst>
              <a:ext uri="{FF2B5EF4-FFF2-40B4-BE49-F238E27FC236}">
                <a16:creationId xmlns:a16="http://schemas.microsoft.com/office/drawing/2014/main" id="{FD9D0066-3BC7-4BF5-A158-74B0BF75CD9A}"/>
              </a:ext>
            </a:extLst>
          </p:cNvPr>
          <p:cNvGrpSpPr/>
          <p:nvPr/>
        </p:nvGrpSpPr>
        <p:grpSpPr>
          <a:xfrm>
            <a:off x="6771883" y="4728803"/>
            <a:ext cx="1998222" cy="905009"/>
            <a:chOff x="407368" y="1846852"/>
            <a:chExt cx="2879315" cy="1206677"/>
          </a:xfrm>
        </p:grpSpPr>
        <p:sp>
          <p:nvSpPr>
            <p:cNvPr id="29" name="Rectangle 28">
              <a:extLst>
                <a:ext uri="{FF2B5EF4-FFF2-40B4-BE49-F238E27FC236}">
                  <a16:creationId xmlns:a16="http://schemas.microsoft.com/office/drawing/2014/main" id="{D4DC6C1E-5184-41FF-9504-4F338D504EBE}"/>
                </a:ext>
              </a:extLst>
            </p:cNvPr>
            <p:cNvSpPr/>
            <p:nvPr/>
          </p:nvSpPr>
          <p:spPr>
            <a:xfrm>
              <a:off x="407368" y="1846852"/>
              <a:ext cx="2879314" cy="697626"/>
            </a:xfrm>
            <a:prstGeom prst="rect">
              <a:avLst/>
            </a:prstGeom>
          </p:spPr>
          <p:txBody>
            <a:bodyPr wrap="square" anchor="b">
              <a:spAutoFit/>
            </a:bodyPr>
            <a:lstStyle/>
            <a:p>
              <a:pPr algn="ctr"/>
              <a:r>
                <a:rPr lang="da-DK" sz="2800" b="1" dirty="0">
                  <a:solidFill>
                    <a:schemeClr val="accent5"/>
                  </a:solidFill>
                  <a:latin typeface="arial" panose="020B0604020202020204" pitchFamily="34" charset="0"/>
                </a:rPr>
                <a:t>Identity </a:t>
              </a:r>
              <a:endParaRPr lang="en-US" sz="2800" b="1" dirty="0">
                <a:solidFill>
                  <a:schemeClr val="accent5"/>
                </a:solidFill>
              </a:endParaRPr>
            </a:p>
          </p:txBody>
        </p:sp>
        <p:sp>
          <p:nvSpPr>
            <p:cNvPr id="30" name="Rectangle 29">
              <a:extLst>
                <a:ext uri="{FF2B5EF4-FFF2-40B4-BE49-F238E27FC236}">
                  <a16:creationId xmlns:a16="http://schemas.microsoft.com/office/drawing/2014/main" id="{2EF24243-E202-4B3E-A210-204E023AC360}"/>
                </a:ext>
              </a:extLst>
            </p:cNvPr>
            <p:cNvSpPr/>
            <p:nvPr/>
          </p:nvSpPr>
          <p:spPr>
            <a:xfrm>
              <a:off x="407369" y="2273829"/>
              <a:ext cx="2879314" cy="779700"/>
            </a:xfrm>
            <a:prstGeom prst="rect">
              <a:avLst/>
            </a:prstGeom>
          </p:spPr>
          <p:txBody>
            <a:bodyPr wrap="square">
              <a:spAutoFit/>
            </a:bodyPr>
            <a:lstStyle/>
            <a:p>
              <a:pPr algn="ctr"/>
              <a:r>
                <a:rPr lang="en-US" sz="1600" dirty="0">
                  <a:latin typeface="arial" panose="020B0604020202020204" pitchFamily="34" charset="0"/>
                </a:rPr>
                <a:t>Identify Suitable Investment </a:t>
              </a:r>
              <a:r>
                <a:rPr lang="en-US" sz="1600" dirty="0" err="1">
                  <a:latin typeface="arial" panose="020B0604020202020204" pitchFamily="34" charset="0"/>
                </a:rPr>
                <a:t>Aveues</a:t>
              </a:r>
              <a:r>
                <a:rPr lang="en-US" sz="1600" dirty="0">
                  <a:latin typeface="arial" panose="020B0604020202020204" pitchFamily="34" charset="0"/>
                </a:rPr>
                <a:t> </a:t>
              </a:r>
              <a:endParaRPr lang="en-US" sz="1600" dirty="0"/>
            </a:p>
          </p:txBody>
        </p:sp>
      </p:grpSp>
      <p:pic>
        <p:nvPicPr>
          <p:cNvPr id="31" name="Graphic 32" descr="Puzzle">
            <a:extLst>
              <a:ext uri="{FF2B5EF4-FFF2-40B4-BE49-F238E27FC236}">
                <a16:creationId xmlns:a16="http://schemas.microsoft.com/office/drawing/2014/main" id="{A49A53C3-9F6C-4452-89C9-C71151F34B9E}"/>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400800" y="2933751"/>
            <a:ext cx="755131" cy="755131"/>
          </a:xfrm>
          <a:prstGeom prst="rect">
            <a:avLst/>
          </a:prstGeom>
        </p:spPr>
      </p:pic>
      <p:pic>
        <p:nvPicPr>
          <p:cNvPr id="32" name="Graphic 33" descr="Magnifying glass">
            <a:extLst>
              <a:ext uri="{FF2B5EF4-FFF2-40B4-BE49-F238E27FC236}">
                <a16:creationId xmlns:a16="http://schemas.microsoft.com/office/drawing/2014/main" id="{73F1C08F-DD31-4824-8819-5DEA2B8C3E1B}"/>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988068" y="4339977"/>
            <a:ext cx="755131" cy="755131"/>
          </a:xfrm>
          <a:prstGeom prst="rect">
            <a:avLst/>
          </a:prstGeom>
        </p:spPr>
      </p:pic>
      <p:pic>
        <p:nvPicPr>
          <p:cNvPr id="33" name="Graphic 34" descr="Fire">
            <a:extLst>
              <a:ext uri="{FF2B5EF4-FFF2-40B4-BE49-F238E27FC236}">
                <a16:creationId xmlns:a16="http://schemas.microsoft.com/office/drawing/2014/main" id="{BE297286-065A-4AE0-AE12-60DE30A79F76}"/>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400800" y="4335310"/>
            <a:ext cx="755131" cy="755131"/>
          </a:xfrm>
          <a:prstGeom prst="rect">
            <a:avLst/>
          </a:prstGeom>
        </p:spPr>
      </p:pic>
      <p:pic>
        <p:nvPicPr>
          <p:cNvPr id="34" name="Graphic 35" descr="Rocket">
            <a:extLst>
              <a:ext uri="{FF2B5EF4-FFF2-40B4-BE49-F238E27FC236}">
                <a16:creationId xmlns:a16="http://schemas.microsoft.com/office/drawing/2014/main" id="{A3D26E9C-2B2E-436B-B236-EA7186083C02}"/>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400800" y="1567694"/>
            <a:ext cx="755131" cy="755131"/>
          </a:xfrm>
          <a:prstGeom prst="rect">
            <a:avLst/>
          </a:prstGeom>
        </p:spPr>
      </p:pic>
      <p:pic>
        <p:nvPicPr>
          <p:cNvPr id="35" name="Graphic 36" descr="Lightbulb">
            <a:extLst>
              <a:ext uri="{FF2B5EF4-FFF2-40B4-BE49-F238E27FC236}">
                <a16:creationId xmlns:a16="http://schemas.microsoft.com/office/drawing/2014/main" id="{E7FAD43C-6D90-4792-82C0-18DCBB317859}"/>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988068" y="1545749"/>
            <a:ext cx="755131" cy="755131"/>
          </a:xfrm>
          <a:prstGeom prst="rect">
            <a:avLst/>
          </a:prstGeom>
        </p:spPr>
      </p:pic>
      <p:pic>
        <p:nvPicPr>
          <p:cNvPr id="36" name="Graphic 37" descr="Bar chart">
            <a:extLst>
              <a:ext uri="{FF2B5EF4-FFF2-40B4-BE49-F238E27FC236}">
                <a16:creationId xmlns:a16="http://schemas.microsoft.com/office/drawing/2014/main" id="{9E884FDC-5BC1-48EF-8078-66426F74DBA4}"/>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988068" y="2925078"/>
            <a:ext cx="755131" cy="755131"/>
          </a:xfrm>
          <a:prstGeom prst="rect">
            <a:avLst/>
          </a:prstGeom>
        </p:spPr>
      </p:pic>
      <p:sp>
        <p:nvSpPr>
          <p:cNvPr id="37" name="TextBox 36">
            <a:extLst>
              <a:ext uri="{FF2B5EF4-FFF2-40B4-BE49-F238E27FC236}">
                <a16:creationId xmlns:a16="http://schemas.microsoft.com/office/drawing/2014/main" id="{F96CACB7-0AB1-455A-9780-A15560D491A3}"/>
              </a:ext>
            </a:extLst>
          </p:cNvPr>
          <p:cNvSpPr txBox="1"/>
          <p:nvPr/>
        </p:nvSpPr>
        <p:spPr>
          <a:xfrm>
            <a:off x="4685590" y="2181572"/>
            <a:ext cx="652744" cy="646331"/>
          </a:xfrm>
          <a:prstGeom prst="rect">
            <a:avLst/>
          </a:prstGeom>
          <a:noFill/>
        </p:spPr>
        <p:txBody>
          <a:bodyPr wrap="none" rtlCol="0" anchor="ctr">
            <a:spAutoFit/>
          </a:bodyPr>
          <a:lstStyle/>
          <a:p>
            <a:pPr algn="ctr"/>
            <a:r>
              <a:rPr lang="en-US" sz="3600" b="1">
                <a:solidFill>
                  <a:schemeClr val="bg1"/>
                </a:solidFill>
                <a:effectLst>
                  <a:outerShdw blurRad="38100" dist="38100" dir="2700000" algn="tl">
                    <a:srgbClr val="000000">
                      <a:alpha val="43137"/>
                    </a:srgbClr>
                  </a:outerShdw>
                </a:effectLst>
              </a:rPr>
              <a:t>01</a:t>
            </a:r>
          </a:p>
        </p:txBody>
      </p:sp>
      <p:sp>
        <p:nvSpPr>
          <p:cNvPr id="38" name="TextBox 37">
            <a:extLst>
              <a:ext uri="{FF2B5EF4-FFF2-40B4-BE49-F238E27FC236}">
                <a16:creationId xmlns:a16="http://schemas.microsoft.com/office/drawing/2014/main" id="{B5DAA14C-CE6F-4B1A-A996-1C1B00B6B70C}"/>
              </a:ext>
            </a:extLst>
          </p:cNvPr>
          <p:cNvSpPr txBox="1"/>
          <p:nvPr/>
        </p:nvSpPr>
        <p:spPr>
          <a:xfrm>
            <a:off x="5529760" y="3348402"/>
            <a:ext cx="652744" cy="646331"/>
          </a:xfrm>
          <a:prstGeom prst="rect">
            <a:avLst/>
          </a:prstGeom>
          <a:noFill/>
        </p:spPr>
        <p:txBody>
          <a:bodyPr wrap="none" rtlCol="0" anchor="ctr">
            <a:spAutoFit/>
          </a:bodyPr>
          <a:lstStyle/>
          <a:p>
            <a:pPr algn="ctr"/>
            <a:r>
              <a:rPr lang="en-US" sz="3600" b="1">
                <a:solidFill>
                  <a:schemeClr val="bg1"/>
                </a:solidFill>
                <a:effectLst>
                  <a:outerShdw blurRad="38100" dist="38100" dir="2700000" algn="tl">
                    <a:srgbClr val="000000">
                      <a:alpha val="43137"/>
                    </a:srgbClr>
                  </a:outerShdw>
                </a:effectLst>
              </a:rPr>
              <a:t>02</a:t>
            </a:r>
          </a:p>
        </p:txBody>
      </p:sp>
      <p:sp>
        <p:nvSpPr>
          <p:cNvPr id="39" name="TextBox 38">
            <a:extLst>
              <a:ext uri="{FF2B5EF4-FFF2-40B4-BE49-F238E27FC236}">
                <a16:creationId xmlns:a16="http://schemas.microsoft.com/office/drawing/2014/main" id="{CDA9A216-D515-441D-9725-5AB13D812606}"/>
              </a:ext>
            </a:extLst>
          </p:cNvPr>
          <p:cNvSpPr txBox="1"/>
          <p:nvPr/>
        </p:nvSpPr>
        <p:spPr>
          <a:xfrm>
            <a:off x="5092953" y="4508052"/>
            <a:ext cx="652744" cy="646331"/>
          </a:xfrm>
          <a:prstGeom prst="rect">
            <a:avLst/>
          </a:prstGeom>
          <a:noFill/>
        </p:spPr>
        <p:txBody>
          <a:bodyPr wrap="none" rtlCol="0" anchor="ctr">
            <a:spAutoFit/>
          </a:bodyPr>
          <a:lstStyle/>
          <a:p>
            <a:pPr algn="ctr"/>
            <a:r>
              <a:rPr lang="en-US" sz="3600" b="1">
                <a:solidFill>
                  <a:schemeClr val="bg1"/>
                </a:solidFill>
                <a:effectLst>
                  <a:outerShdw blurRad="38100" dist="38100" dir="2700000" algn="tl">
                    <a:srgbClr val="000000">
                      <a:alpha val="43137"/>
                    </a:srgbClr>
                  </a:outerShdw>
                </a:effectLst>
              </a:rPr>
              <a:t>03</a:t>
            </a:r>
          </a:p>
        </p:txBody>
      </p:sp>
      <p:sp>
        <p:nvSpPr>
          <p:cNvPr id="40" name="TextBox 39">
            <a:extLst>
              <a:ext uri="{FF2B5EF4-FFF2-40B4-BE49-F238E27FC236}">
                <a16:creationId xmlns:a16="http://schemas.microsoft.com/office/drawing/2014/main" id="{207E2F11-9B01-47B1-9FD1-B99AF2B15891}"/>
              </a:ext>
            </a:extLst>
          </p:cNvPr>
          <p:cNvSpPr txBox="1"/>
          <p:nvPr/>
        </p:nvSpPr>
        <p:spPr>
          <a:xfrm>
            <a:off x="3334748" y="4508052"/>
            <a:ext cx="652744" cy="646331"/>
          </a:xfrm>
          <a:prstGeom prst="rect">
            <a:avLst/>
          </a:prstGeom>
          <a:noFill/>
        </p:spPr>
        <p:txBody>
          <a:bodyPr wrap="none" rtlCol="0" anchor="ctr">
            <a:spAutoFit/>
          </a:bodyPr>
          <a:lstStyle/>
          <a:p>
            <a:pPr algn="ctr"/>
            <a:r>
              <a:rPr lang="en-US" sz="3600" b="1">
                <a:solidFill>
                  <a:schemeClr val="bg1"/>
                </a:solidFill>
                <a:effectLst>
                  <a:outerShdw blurRad="38100" dist="38100" dir="2700000" algn="tl">
                    <a:srgbClr val="000000">
                      <a:alpha val="43137"/>
                    </a:srgbClr>
                  </a:outerShdw>
                </a:effectLst>
              </a:rPr>
              <a:t>04</a:t>
            </a:r>
          </a:p>
        </p:txBody>
      </p:sp>
      <p:sp>
        <p:nvSpPr>
          <p:cNvPr id="41" name="TextBox 40">
            <a:extLst>
              <a:ext uri="{FF2B5EF4-FFF2-40B4-BE49-F238E27FC236}">
                <a16:creationId xmlns:a16="http://schemas.microsoft.com/office/drawing/2014/main" id="{34ECAC56-F0FB-4BEB-842F-55E49FD18DD8}"/>
              </a:ext>
            </a:extLst>
          </p:cNvPr>
          <p:cNvSpPr txBox="1"/>
          <p:nvPr/>
        </p:nvSpPr>
        <p:spPr>
          <a:xfrm>
            <a:off x="2999483" y="3348402"/>
            <a:ext cx="652744" cy="646331"/>
          </a:xfrm>
          <a:prstGeom prst="rect">
            <a:avLst/>
          </a:prstGeom>
          <a:noFill/>
        </p:spPr>
        <p:txBody>
          <a:bodyPr wrap="none" rtlCol="0" anchor="ctr">
            <a:spAutoFit/>
          </a:bodyPr>
          <a:lstStyle/>
          <a:p>
            <a:pPr algn="ctr"/>
            <a:r>
              <a:rPr lang="en-US" sz="3600" b="1">
                <a:solidFill>
                  <a:schemeClr val="bg1"/>
                </a:solidFill>
                <a:effectLst>
                  <a:outerShdw blurRad="38100" dist="38100" dir="2700000" algn="tl">
                    <a:srgbClr val="000000">
                      <a:alpha val="43137"/>
                    </a:srgbClr>
                  </a:outerShdw>
                </a:effectLst>
              </a:rPr>
              <a:t>05</a:t>
            </a:r>
          </a:p>
        </p:txBody>
      </p:sp>
      <p:sp>
        <p:nvSpPr>
          <p:cNvPr id="42" name="TextBox 41">
            <a:extLst>
              <a:ext uri="{FF2B5EF4-FFF2-40B4-BE49-F238E27FC236}">
                <a16:creationId xmlns:a16="http://schemas.microsoft.com/office/drawing/2014/main" id="{8428285F-29D0-4F08-915B-6BD73C0BD781}"/>
              </a:ext>
            </a:extLst>
          </p:cNvPr>
          <p:cNvSpPr txBox="1"/>
          <p:nvPr/>
        </p:nvSpPr>
        <p:spPr>
          <a:xfrm>
            <a:off x="3793546" y="2181572"/>
            <a:ext cx="652744" cy="646331"/>
          </a:xfrm>
          <a:prstGeom prst="rect">
            <a:avLst/>
          </a:prstGeom>
          <a:noFill/>
        </p:spPr>
        <p:txBody>
          <a:bodyPr wrap="none" rtlCol="0" anchor="ctr">
            <a:spAutoFit/>
          </a:bodyPr>
          <a:lstStyle/>
          <a:p>
            <a:pPr algn="ctr"/>
            <a:r>
              <a:rPr lang="en-US" sz="3600" b="1">
                <a:solidFill>
                  <a:schemeClr val="bg1"/>
                </a:solidFill>
                <a:effectLst>
                  <a:outerShdw blurRad="38100" dist="38100" dir="2700000" algn="tl">
                    <a:srgbClr val="000000">
                      <a:alpha val="43137"/>
                    </a:srgbClr>
                  </a:outerShdw>
                </a:effectLst>
              </a:rPr>
              <a:t>06</a:t>
            </a:r>
          </a:p>
        </p:txBody>
      </p:sp>
      <p:pic>
        <p:nvPicPr>
          <p:cNvPr id="43" name="Graphic 56" descr="Puzzle">
            <a:extLst>
              <a:ext uri="{FF2B5EF4-FFF2-40B4-BE49-F238E27FC236}">
                <a16:creationId xmlns:a16="http://schemas.microsoft.com/office/drawing/2014/main" id="{E2FA404D-7F83-4594-9B21-38A6D6649691}"/>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586761" y="3854455"/>
            <a:ext cx="519197" cy="519197"/>
          </a:xfrm>
          <a:prstGeom prst="rect">
            <a:avLst/>
          </a:prstGeom>
        </p:spPr>
      </p:pic>
      <p:pic>
        <p:nvPicPr>
          <p:cNvPr id="44" name="Graphic 57" descr="Magnifying glass">
            <a:extLst>
              <a:ext uri="{FF2B5EF4-FFF2-40B4-BE49-F238E27FC236}">
                <a16:creationId xmlns:a16="http://schemas.microsoft.com/office/drawing/2014/main" id="{02E0F554-8424-4B78-B7D0-360430B0F51E}"/>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904935" y="4805333"/>
            <a:ext cx="519197" cy="519197"/>
          </a:xfrm>
          <a:prstGeom prst="rect">
            <a:avLst/>
          </a:prstGeom>
        </p:spPr>
      </p:pic>
      <p:pic>
        <p:nvPicPr>
          <p:cNvPr id="45" name="Graphic 58" descr="Fire">
            <a:extLst>
              <a:ext uri="{FF2B5EF4-FFF2-40B4-BE49-F238E27FC236}">
                <a16:creationId xmlns:a16="http://schemas.microsoft.com/office/drawing/2014/main" id="{09EC0447-ABF4-48B6-BFFF-A07EB79004B6}"/>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4680871" y="4844422"/>
            <a:ext cx="519197" cy="519197"/>
          </a:xfrm>
          <a:prstGeom prst="rect">
            <a:avLst/>
          </a:prstGeom>
        </p:spPr>
      </p:pic>
      <p:pic>
        <p:nvPicPr>
          <p:cNvPr id="46" name="Graphic 59" descr="Rocket">
            <a:extLst>
              <a:ext uri="{FF2B5EF4-FFF2-40B4-BE49-F238E27FC236}">
                <a16:creationId xmlns:a16="http://schemas.microsoft.com/office/drawing/2014/main" id="{E87728C8-7FFA-4311-842A-AD2B0B942B69}"/>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115110" y="2618177"/>
            <a:ext cx="519197" cy="519197"/>
          </a:xfrm>
          <a:prstGeom prst="rect">
            <a:avLst/>
          </a:prstGeom>
        </p:spPr>
      </p:pic>
      <p:pic>
        <p:nvPicPr>
          <p:cNvPr id="47" name="Graphic 60" descr="Lightbulb">
            <a:extLst>
              <a:ext uri="{FF2B5EF4-FFF2-40B4-BE49-F238E27FC236}">
                <a16:creationId xmlns:a16="http://schemas.microsoft.com/office/drawing/2014/main" id="{156B65E1-A43D-44F8-873F-C37FD93D58AC}"/>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369703" y="2484223"/>
            <a:ext cx="521208" cy="521208"/>
          </a:xfrm>
          <a:prstGeom prst="rect">
            <a:avLst/>
          </a:prstGeom>
        </p:spPr>
      </p:pic>
      <p:pic>
        <p:nvPicPr>
          <p:cNvPr id="48" name="Graphic 61" descr="Bar chart">
            <a:extLst>
              <a:ext uri="{FF2B5EF4-FFF2-40B4-BE49-F238E27FC236}">
                <a16:creationId xmlns:a16="http://schemas.microsoft.com/office/drawing/2014/main" id="{05E32332-CE16-4682-85D3-3C77862B0620}"/>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055403" y="3854456"/>
            <a:ext cx="521208" cy="521208"/>
          </a:xfrm>
          <a:prstGeom prst="rect">
            <a:avLst/>
          </a:prstGeom>
        </p:spPr>
      </p:pic>
      <p:sp>
        <p:nvSpPr>
          <p:cNvPr id="49" name="Oval 48">
            <a:extLst>
              <a:ext uri="{FF2B5EF4-FFF2-40B4-BE49-F238E27FC236}">
                <a16:creationId xmlns:a16="http://schemas.microsoft.com/office/drawing/2014/main" id="{7DDA9614-620F-47C4-A85F-E05EA2442E4F}"/>
              </a:ext>
            </a:extLst>
          </p:cNvPr>
          <p:cNvSpPr/>
          <p:nvPr/>
        </p:nvSpPr>
        <p:spPr>
          <a:xfrm>
            <a:off x="3940341" y="3174711"/>
            <a:ext cx="1263320" cy="1266928"/>
          </a:xfrm>
          <a:prstGeom prst="ellipse">
            <a:avLst/>
          </a:prstGeom>
          <a:solidFill>
            <a:schemeClr val="tx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tx1"/>
                </a:solidFill>
              </a:rPr>
              <a:t>Financial Planning </a:t>
            </a:r>
          </a:p>
        </p:txBody>
      </p:sp>
      <p:sp>
        <p:nvSpPr>
          <p:cNvPr id="50" name="Title 1"/>
          <p:cNvSpPr>
            <a:spLocks noGrp="1"/>
          </p:cNvSpPr>
          <p:nvPr>
            <p:ph type="title"/>
          </p:nvPr>
        </p:nvSpPr>
        <p:spPr>
          <a:xfrm>
            <a:off x="1988068" y="274638"/>
            <a:ext cx="6698732" cy="639762"/>
          </a:xfrm>
        </p:spPr>
        <p:txBody>
          <a:bodyPr>
            <a:normAutofit fontScale="90000"/>
          </a:bodyPr>
          <a:lstStyle/>
          <a:p>
            <a:r>
              <a:rPr lang="en-US" dirty="0"/>
              <a:t>Financial Planning Process </a:t>
            </a:r>
          </a:p>
        </p:txBody>
      </p:sp>
      <p:pic>
        <p:nvPicPr>
          <p:cNvPr id="2" name="Picture 1">
            <a:extLst>
              <a:ext uri="{FF2B5EF4-FFF2-40B4-BE49-F238E27FC236}">
                <a16:creationId xmlns:a16="http://schemas.microsoft.com/office/drawing/2014/main" id="{2E5CE223-4BA0-42BD-D503-A53220DA9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3" name="TextBox 2">
            <a:extLst>
              <a:ext uri="{FF2B5EF4-FFF2-40B4-BE49-F238E27FC236}">
                <a16:creationId xmlns:a16="http://schemas.microsoft.com/office/drawing/2014/main" id="{49CE9241-C95A-2482-D3F6-3C2593BF8CBC}"/>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639762"/>
          </a:xfrm>
        </p:spPr>
        <p:txBody>
          <a:bodyPr>
            <a:normAutofit fontScale="90000"/>
          </a:bodyPr>
          <a:lstStyle/>
          <a:p>
            <a:r>
              <a:rPr lang="en-US" dirty="0"/>
              <a:t>FP Explanations: </a:t>
            </a:r>
          </a:p>
        </p:txBody>
      </p:sp>
      <p:sp>
        <p:nvSpPr>
          <p:cNvPr id="3" name="Content Placeholder 2"/>
          <p:cNvSpPr>
            <a:spLocks noGrp="1"/>
          </p:cNvSpPr>
          <p:nvPr>
            <p:ph sz="quarter" idx="1"/>
          </p:nvPr>
        </p:nvSpPr>
        <p:spPr>
          <a:xfrm>
            <a:off x="2667000" y="3505200"/>
            <a:ext cx="6019800" cy="2514600"/>
          </a:xfrm>
        </p:spPr>
        <p:txBody>
          <a:bodyPr/>
          <a:lstStyle/>
          <a:p>
            <a:r>
              <a:rPr lang="en-US" dirty="0"/>
              <a:t>Determine Current Networth </a:t>
            </a:r>
          </a:p>
        </p:txBody>
      </p:sp>
      <p:pic>
        <p:nvPicPr>
          <p:cNvPr id="23554" name="Picture 2" descr="D:\Investor Awareness Programs\Financial Planing Process Pic.png"/>
          <p:cNvPicPr>
            <a:picLocks noChangeAspect="1" noChangeArrowheads="1"/>
          </p:cNvPicPr>
          <p:nvPr/>
        </p:nvPicPr>
        <p:blipFill>
          <a:blip r:embed="rId2"/>
          <a:srcRect/>
          <a:stretch>
            <a:fillRect/>
          </a:stretch>
        </p:blipFill>
        <p:spPr bwMode="auto">
          <a:xfrm>
            <a:off x="1600200" y="609600"/>
            <a:ext cx="5562600" cy="2754639"/>
          </a:xfrm>
          <a:prstGeom prst="rect">
            <a:avLst/>
          </a:prstGeom>
          <a:noFill/>
        </p:spPr>
      </p:pic>
      <p:graphicFrame>
        <p:nvGraphicFramePr>
          <p:cNvPr id="5" name="Table 4"/>
          <p:cNvGraphicFramePr>
            <a:graphicFrameLocks noGrp="1"/>
          </p:cNvGraphicFramePr>
          <p:nvPr/>
        </p:nvGraphicFramePr>
        <p:xfrm>
          <a:off x="2667000" y="4038600"/>
          <a:ext cx="6096000" cy="25958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2">
                  <a:txBody>
                    <a:bodyPr/>
                    <a:lstStyle/>
                    <a:p>
                      <a:pPr algn="ctr"/>
                      <a:r>
                        <a:rPr lang="en-US" dirty="0"/>
                        <a:t>ASSETS </a:t>
                      </a:r>
                    </a:p>
                  </a:txBody>
                  <a:tcPr/>
                </a:tc>
                <a:tc hMerge="1">
                  <a:txBody>
                    <a:bodyPr/>
                    <a:lstStyle/>
                    <a:p>
                      <a:endParaRPr lang="en-US" dirty="0"/>
                    </a:p>
                  </a:txBody>
                  <a:tcPr/>
                </a:tc>
                <a:tc gridSpan="2">
                  <a:txBody>
                    <a:bodyPr/>
                    <a:lstStyle/>
                    <a:p>
                      <a:pPr algn="ctr"/>
                      <a:r>
                        <a:rPr lang="en-US" dirty="0"/>
                        <a:t>Liabilities </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Particulars</a:t>
                      </a:r>
                    </a:p>
                  </a:txBody>
                  <a:tcPr/>
                </a:tc>
                <a:tc>
                  <a:txBody>
                    <a:bodyPr/>
                    <a:lstStyle/>
                    <a:p>
                      <a:r>
                        <a:rPr lang="en-US" dirty="0"/>
                        <a:t>Amount </a:t>
                      </a:r>
                    </a:p>
                  </a:txBody>
                  <a:tcPr/>
                </a:tc>
                <a:tc>
                  <a:txBody>
                    <a:bodyPr/>
                    <a:lstStyle/>
                    <a:p>
                      <a:r>
                        <a:rPr lang="en-US" dirty="0"/>
                        <a:t>Particulars </a:t>
                      </a:r>
                    </a:p>
                  </a:txBody>
                  <a:tcPr/>
                </a:tc>
                <a:tc>
                  <a:txBody>
                    <a:bodyPr/>
                    <a:lstStyle/>
                    <a:p>
                      <a:r>
                        <a:rPr lang="en-US" dirty="0"/>
                        <a:t>Amount </a:t>
                      </a:r>
                    </a:p>
                  </a:txBody>
                  <a:tcPr/>
                </a:tc>
                <a:extLst>
                  <a:ext uri="{0D108BD9-81ED-4DB2-BD59-A6C34878D82A}">
                    <a16:rowId xmlns:a16="http://schemas.microsoft.com/office/drawing/2014/main" val="10001"/>
                  </a:ext>
                </a:extLst>
              </a:tr>
              <a:tr h="370840">
                <a:tc>
                  <a:txBody>
                    <a:bodyPr/>
                    <a:lstStyle/>
                    <a:p>
                      <a:r>
                        <a:rPr lang="en-US" dirty="0"/>
                        <a:t>Cash &amp; Bank</a:t>
                      </a:r>
                    </a:p>
                  </a:txBody>
                  <a:tcPr/>
                </a:tc>
                <a:tc>
                  <a:txBody>
                    <a:bodyPr/>
                    <a:lstStyle/>
                    <a:p>
                      <a:r>
                        <a:rPr lang="en-US" dirty="0"/>
                        <a:t>1,00,000/-</a:t>
                      </a:r>
                    </a:p>
                  </a:txBody>
                  <a:tcPr/>
                </a:tc>
                <a:tc>
                  <a:txBody>
                    <a:bodyPr/>
                    <a:lstStyle/>
                    <a:p>
                      <a:r>
                        <a:rPr lang="en-US" dirty="0"/>
                        <a:t>Home Loan</a:t>
                      </a:r>
                    </a:p>
                  </a:txBody>
                  <a:tcPr/>
                </a:tc>
                <a:tc>
                  <a:txBody>
                    <a:bodyPr/>
                    <a:lstStyle/>
                    <a:p>
                      <a:r>
                        <a:rPr lang="en-US" dirty="0"/>
                        <a:t>50,00,000/-</a:t>
                      </a:r>
                    </a:p>
                  </a:txBody>
                  <a:tcPr/>
                </a:tc>
                <a:extLst>
                  <a:ext uri="{0D108BD9-81ED-4DB2-BD59-A6C34878D82A}">
                    <a16:rowId xmlns:a16="http://schemas.microsoft.com/office/drawing/2014/main" val="10002"/>
                  </a:ext>
                </a:extLst>
              </a:tr>
              <a:tr h="370840">
                <a:tc>
                  <a:txBody>
                    <a:bodyPr/>
                    <a:lstStyle/>
                    <a:p>
                      <a:r>
                        <a:rPr lang="en-US" dirty="0"/>
                        <a:t>Mutual Fund</a:t>
                      </a:r>
                    </a:p>
                  </a:txBody>
                  <a:tcPr/>
                </a:tc>
                <a:tc>
                  <a:txBody>
                    <a:bodyPr/>
                    <a:lstStyle/>
                    <a:p>
                      <a:r>
                        <a:rPr lang="en-US" dirty="0"/>
                        <a:t>5,00,000/-</a:t>
                      </a:r>
                    </a:p>
                  </a:txBody>
                  <a:tcPr/>
                </a:tc>
                <a:tc>
                  <a:txBody>
                    <a:bodyPr/>
                    <a:lstStyle/>
                    <a:p>
                      <a:r>
                        <a:rPr lang="en-US" dirty="0"/>
                        <a:t>Credit Card </a:t>
                      </a:r>
                    </a:p>
                  </a:txBody>
                  <a:tcPr/>
                </a:tc>
                <a:tc>
                  <a:txBody>
                    <a:bodyPr/>
                    <a:lstStyle/>
                    <a:p>
                      <a:r>
                        <a:rPr lang="en-US" dirty="0"/>
                        <a:t>50,000/-</a:t>
                      </a:r>
                    </a:p>
                  </a:txBody>
                  <a:tcPr/>
                </a:tc>
                <a:extLst>
                  <a:ext uri="{0D108BD9-81ED-4DB2-BD59-A6C34878D82A}">
                    <a16:rowId xmlns:a16="http://schemas.microsoft.com/office/drawing/2014/main" val="10003"/>
                  </a:ext>
                </a:extLst>
              </a:tr>
              <a:tr h="370840">
                <a:tc>
                  <a:txBody>
                    <a:bodyPr/>
                    <a:lstStyle/>
                    <a:p>
                      <a:r>
                        <a:rPr lang="en-US" dirty="0"/>
                        <a:t>House</a:t>
                      </a:r>
                      <a:r>
                        <a:rPr lang="en-US" baseline="0" dirty="0"/>
                        <a:t> </a:t>
                      </a:r>
                      <a:endParaRPr lang="en-US" dirty="0"/>
                    </a:p>
                  </a:txBody>
                  <a:tcPr/>
                </a:tc>
                <a:tc>
                  <a:txBody>
                    <a:bodyPr/>
                    <a:lstStyle/>
                    <a:p>
                      <a:r>
                        <a:rPr lang="en-US" dirty="0"/>
                        <a:t>65,00,000/-</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Total </a:t>
                      </a:r>
                    </a:p>
                  </a:txBody>
                  <a:tcPr/>
                </a:tc>
                <a:tc>
                  <a:txBody>
                    <a:bodyPr/>
                    <a:lstStyle/>
                    <a:p>
                      <a:r>
                        <a:rPr lang="en-US" dirty="0"/>
                        <a:t>71,00,000/-</a:t>
                      </a:r>
                    </a:p>
                  </a:txBody>
                  <a:tcPr/>
                </a:tc>
                <a:tc>
                  <a:txBody>
                    <a:bodyPr/>
                    <a:lstStyle/>
                    <a:p>
                      <a:endParaRPr lang="en-US" dirty="0"/>
                    </a:p>
                  </a:txBody>
                  <a:tcPr/>
                </a:tc>
                <a:tc>
                  <a:txBody>
                    <a:bodyPr/>
                    <a:lstStyle/>
                    <a:p>
                      <a:r>
                        <a:rPr lang="en-US" dirty="0"/>
                        <a:t>50,50,000/-</a:t>
                      </a:r>
                    </a:p>
                  </a:txBody>
                  <a:tcPr/>
                </a:tc>
                <a:extLst>
                  <a:ext uri="{0D108BD9-81ED-4DB2-BD59-A6C34878D82A}">
                    <a16:rowId xmlns:a16="http://schemas.microsoft.com/office/drawing/2014/main" val="10005"/>
                  </a:ext>
                </a:extLst>
              </a:tr>
              <a:tr h="370840">
                <a:tc>
                  <a:txBody>
                    <a:bodyPr/>
                    <a:lstStyle/>
                    <a:p>
                      <a:r>
                        <a:rPr lang="en-US" b="1" dirty="0"/>
                        <a:t>Net Worth </a:t>
                      </a:r>
                    </a:p>
                  </a:txBody>
                  <a:tcPr/>
                </a:tc>
                <a:tc gridSpan="3">
                  <a:txBody>
                    <a:bodyPr/>
                    <a:lstStyle/>
                    <a:p>
                      <a:r>
                        <a:rPr lang="en-US" b="1" dirty="0"/>
                        <a:t>71</a:t>
                      </a:r>
                      <a:r>
                        <a:rPr lang="en-US" b="1" baseline="0" dirty="0"/>
                        <a:t> less </a:t>
                      </a:r>
                      <a:r>
                        <a:rPr lang="en-US" b="1" dirty="0"/>
                        <a:t>50.50</a:t>
                      </a:r>
                      <a:r>
                        <a:rPr lang="en-US" b="1" baseline="0" dirty="0"/>
                        <a:t> = 20,50,000/-</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
        <p:nvSpPr>
          <p:cNvPr id="6" name="Oval 5"/>
          <p:cNvSpPr/>
          <p:nvPr/>
        </p:nvSpPr>
        <p:spPr>
          <a:xfrm>
            <a:off x="5409363" y="556483"/>
            <a:ext cx="1752600" cy="1143000"/>
          </a:xfrm>
          <a:prstGeom prst="ellipse">
            <a:avLst/>
          </a:prstGeom>
          <a:noFill/>
          <a:ln w="571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19CA0A-B942-1B1C-45FD-064832B26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7" name="TextBox 6">
            <a:extLst>
              <a:ext uri="{FF2B5EF4-FFF2-40B4-BE49-F238E27FC236}">
                <a16:creationId xmlns:a16="http://schemas.microsoft.com/office/drawing/2014/main" id="{3FC196B8-C93C-6DD2-5E37-47B45A9CE02F}"/>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639762"/>
          </a:xfrm>
        </p:spPr>
        <p:txBody>
          <a:bodyPr>
            <a:normAutofit fontScale="90000"/>
          </a:bodyPr>
          <a:lstStyle/>
          <a:p>
            <a:r>
              <a:rPr lang="en-US" dirty="0"/>
              <a:t>FP Explanations: </a:t>
            </a:r>
          </a:p>
        </p:txBody>
      </p:sp>
      <p:sp>
        <p:nvSpPr>
          <p:cNvPr id="3" name="Content Placeholder 2"/>
          <p:cNvSpPr>
            <a:spLocks noGrp="1"/>
          </p:cNvSpPr>
          <p:nvPr>
            <p:ph sz="quarter" idx="1"/>
          </p:nvPr>
        </p:nvSpPr>
        <p:spPr>
          <a:xfrm>
            <a:off x="2667000" y="3505200"/>
            <a:ext cx="6019800" cy="2133600"/>
          </a:xfrm>
        </p:spPr>
        <p:txBody>
          <a:bodyPr>
            <a:normAutofit lnSpcReduction="10000"/>
          </a:bodyPr>
          <a:lstStyle/>
          <a:p>
            <a:r>
              <a:rPr lang="en-US" dirty="0"/>
              <a:t>Identify &amp; Set Financial Goals</a:t>
            </a:r>
          </a:p>
          <a:p>
            <a:pPr lvl="1"/>
            <a:r>
              <a:rPr lang="en-US" dirty="0"/>
              <a:t>Acquiring Assets</a:t>
            </a:r>
          </a:p>
          <a:p>
            <a:pPr lvl="1"/>
            <a:r>
              <a:rPr lang="en-US" dirty="0"/>
              <a:t>Retirement Planning</a:t>
            </a:r>
          </a:p>
          <a:p>
            <a:pPr lvl="1"/>
            <a:r>
              <a:rPr lang="en-US" dirty="0"/>
              <a:t>Basic Financial Goals (</a:t>
            </a:r>
            <a:r>
              <a:rPr lang="en-US" dirty="0" err="1"/>
              <a:t>roti</a:t>
            </a:r>
            <a:r>
              <a:rPr lang="en-US" dirty="0"/>
              <a:t> </a:t>
            </a:r>
            <a:r>
              <a:rPr lang="en-US" dirty="0" err="1"/>
              <a:t>kapda</a:t>
            </a:r>
            <a:r>
              <a:rPr lang="en-US" dirty="0"/>
              <a:t> </a:t>
            </a:r>
            <a:r>
              <a:rPr lang="en-US" dirty="0" err="1"/>
              <a:t>makaan</a:t>
            </a:r>
            <a:r>
              <a:rPr lang="en-US" dirty="0"/>
              <a:t>)</a:t>
            </a:r>
          </a:p>
          <a:p>
            <a:pPr lvl="1"/>
            <a:r>
              <a:rPr lang="en-US" dirty="0"/>
              <a:t>Advanced Financial Goals (education, marriage)</a:t>
            </a:r>
          </a:p>
          <a:p>
            <a:pPr lvl="1"/>
            <a:endParaRPr lang="en-US" dirty="0"/>
          </a:p>
        </p:txBody>
      </p:sp>
      <p:pic>
        <p:nvPicPr>
          <p:cNvPr id="23554" name="Picture 2" descr="D:\Investor Awareness Programs\Financial Planing Process Pic.png"/>
          <p:cNvPicPr>
            <a:picLocks noChangeAspect="1" noChangeArrowheads="1"/>
          </p:cNvPicPr>
          <p:nvPr/>
        </p:nvPicPr>
        <p:blipFill>
          <a:blip r:embed="rId3"/>
          <a:srcRect/>
          <a:stretch>
            <a:fillRect/>
          </a:stretch>
        </p:blipFill>
        <p:spPr bwMode="auto">
          <a:xfrm>
            <a:off x="228600" y="609600"/>
            <a:ext cx="5562600" cy="2754639"/>
          </a:xfrm>
          <a:prstGeom prst="rect">
            <a:avLst/>
          </a:prstGeom>
          <a:noFill/>
        </p:spPr>
      </p:pic>
      <p:sp>
        <p:nvSpPr>
          <p:cNvPr id="6" name="Oval 5"/>
          <p:cNvSpPr/>
          <p:nvPr/>
        </p:nvSpPr>
        <p:spPr>
          <a:xfrm>
            <a:off x="4114800" y="1447800"/>
            <a:ext cx="1752600" cy="1143000"/>
          </a:xfrm>
          <a:prstGeom prst="ellipse">
            <a:avLst/>
          </a:prstGeom>
          <a:noFill/>
          <a:ln w="571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5638800"/>
            <a:ext cx="4801314" cy="646331"/>
          </a:xfrm>
          <a:prstGeom prst="rect">
            <a:avLst/>
          </a:prstGeom>
          <a:noFill/>
        </p:spPr>
        <p:txBody>
          <a:bodyPr wrap="none" rtlCol="0">
            <a:spAutoFit/>
          </a:bodyPr>
          <a:lstStyle/>
          <a:p>
            <a:r>
              <a:rPr lang="en-US" b="1" dirty="0"/>
              <a:t>Goals may Change over a Period of time</a:t>
            </a:r>
          </a:p>
          <a:p>
            <a:r>
              <a:rPr lang="en-US" b="1" dirty="0"/>
              <a:t>Goals need to be reviewed periodically	</a:t>
            </a:r>
          </a:p>
        </p:txBody>
      </p:sp>
      <p:pic>
        <p:nvPicPr>
          <p:cNvPr id="4" name="Picture 3">
            <a:extLst>
              <a:ext uri="{FF2B5EF4-FFF2-40B4-BE49-F238E27FC236}">
                <a16:creationId xmlns:a16="http://schemas.microsoft.com/office/drawing/2014/main" id="{FC7FA4A7-17BA-0D84-7F81-C6A5FAF2E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2C88DFF0-6E24-74FE-984F-03E541AE3CA9}"/>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639762"/>
          </a:xfrm>
        </p:spPr>
        <p:txBody>
          <a:bodyPr>
            <a:normAutofit fontScale="90000"/>
          </a:bodyPr>
          <a:lstStyle/>
          <a:p>
            <a:r>
              <a:rPr lang="en-US" dirty="0"/>
              <a:t>Setting Financial Goals </a:t>
            </a:r>
          </a:p>
        </p:txBody>
      </p:sp>
      <p:sp>
        <p:nvSpPr>
          <p:cNvPr id="3" name="Content Placeholder 2"/>
          <p:cNvSpPr>
            <a:spLocks noGrp="1"/>
          </p:cNvSpPr>
          <p:nvPr>
            <p:ph sz="quarter" idx="1"/>
          </p:nvPr>
        </p:nvSpPr>
        <p:spPr>
          <a:xfrm>
            <a:off x="152400" y="990600"/>
            <a:ext cx="8534400" cy="5029200"/>
          </a:xfrm>
        </p:spPr>
        <p:txBody>
          <a:bodyPr>
            <a:normAutofit/>
          </a:bodyPr>
          <a:lstStyle/>
          <a:p>
            <a:pPr algn="ctr"/>
            <a:r>
              <a:rPr lang="en-US" sz="2800" dirty="0"/>
              <a:t>Wealth is not built overnight. One needs to set specific financial goals. A good financial goal should be </a:t>
            </a:r>
            <a:r>
              <a:rPr lang="en-US" sz="2800" b="1" dirty="0"/>
              <a:t>SMART i.e. Specific, Measurable, Achievable, Realistic and Time-bound.</a:t>
            </a:r>
            <a:endParaRPr lang="en-US" sz="2800" dirty="0"/>
          </a:p>
        </p:txBody>
      </p:sp>
      <p:pic>
        <p:nvPicPr>
          <p:cNvPr id="6" name="Picture 5">
            <a:extLst>
              <a:ext uri="{FF2B5EF4-FFF2-40B4-BE49-F238E27FC236}">
                <a16:creationId xmlns:a16="http://schemas.microsoft.com/office/drawing/2014/main" id="{1222DD0A-78A2-0681-FA68-5BA90FC41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95ECF7D1-1731-40EC-C275-D05E3EEDE60C}"/>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76200"/>
          <a:ext cx="8610600" cy="66751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457200">
                <a:tc>
                  <a:txBody>
                    <a:bodyPr/>
                    <a:lstStyle/>
                    <a:p>
                      <a:r>
                        <a:rPr lang="en-US" dirty="0"/>
                        <a:t>SMART</a:t>
                      </a:r>
                    </a:p>
                  </a:txBody>
                  <a:tcPr/>
                </a:tc>
                <a:tc>
                  <a:txBody>
                    <a:bodyPr/>
                    <a:lstStyle/>
                    <a:p>
                      <a:r>
                        <a:rPr lang="en-US" b="1" dirty="0"/>
                        <a:t>Description </a:t>
                      </a:r>
                      <a:endParaRPr lang="en-US" dirty="0"/>
                    </a:p>
                  </a:txBody>
                  <a:tcPr/>
                </a:tc>
                <a:tc>
                  <a:txBody>
                    <a:bodyPr/>
                    <a:lstStyle/>
                    <a:p>
                      <a:r>
                        <a:rPr lang="en-US" b="1" dirty="0"/>
                        <a:t>Incorrect Approach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Right Approach</a:t>
                      </a:r>
                      <a:endParaRPr lang="en-US" dirty="0"/>
                    </a:p>
                  </a:txBody>
                  <a:tcPr/>
                </a:tc>
                <a:extLst>
                  <a:ext uri="{0D108BD9-81ED-4DB2-BD59-A6C34878D82A}">
                    <a16:rowId xmlns:a16="http://schemas.microsoft.com/office/drawing/2014/main" val="10000"/>
                  </a:ext>
                </a:extLst>
              </a:tr>
              <a:tr h="356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a:solidFill>
                            <a:schemeClr val="dk1"/>
                          </a:solidFill>
                          <a:latin typeface="+mn-lt"/>
                          <a:ea typeface="+mn-ea"/>
                          <a:cs typeface="+mn-cs"/>
                        </a:rPr>
                        <a:t>Specific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You need to know exactly what you want to achieve and when you want it.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 need to set aside money for my daughter's birthday next year.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 need to set aside Rs. 10,000/- for my daughter's birthday next year. 	</a:t>
                      </a:r>
                    </a:p>
                  </a:txBody>
                  <a:tcPr/>
                </a:tc>
                <a:extLst>
                  <a:ext uri="{0D108BD9-81ED-4DB2-BD59-A6C34878D82A}">
                    <a16:rowId xmlns:a16="http://schemas.microsoft.com/office/drawing/2014/main" val="10001"/>
                  </a:ext>
                </a:extLst>
              </a:tr>
              <a:tr h="356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a:solidFill>
                            <a:schemeClr val="dk1"/>
                          </a:solidFill>
                          <a:latin typeface="+mn-lt"/>
                          <a:ea typeface="+mn-ea"/>
                          <a:cs typeface="+mn-cs"/>
                        </a:rPr>
                        <a:t>Measurable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A goal should be measurable so that you know when you will achieve it.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 will pay off most of my credit card dues soon.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In the next six months, I will pay off all my credit card bills in full. Or Rs. 90,000/-</a:t>
                      </a:r>
                    </a:p>
                  </a:txBody>
                  <a:tcPr/>
                </a:tc>
                <a:extLst>
                  <a:ext uri="{0D108BD9-81ED-4DB2-BD59-A6C34878D82A}">
                    <a16:rowId xmlns:a16="http://schemas.microsoft.com/office/drawing/2014/main" val="10002"/>
                  </a:ext>
                </a:extLst>
              </a:tr>
              <a:tr h="356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a:solidFill>
                            <a:schemeClr val="dk1"/>
                          </a:solidFill>
                          <a:latin typeface="+mn-lt"/>
                          <a:ea typeface="+mn-ea"/>
                          <a:cs typeface="+mn-cs"/>
                        </a:rPr>
                        <a:t>Achievable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Your goal should be within a reasonable reach.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 will save money.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 will save Rs. 4,000/- every month. Or 20% of my salary	</a:t>
                      </a:r>
                    </a:p>
                  </a:txBody>
                  <a:tcPr/>
                </a:tc>
                <a:extLst>
                  <a:ext uri="{0D108BD9-81ED-4DB2-BD59-A6C34878D82A}">
                    <a16:rowId xmlns:a16="http://schemas.microsoft.com/office/drawing/2014/main" val="10003"/>
                  </a:ext>
                </a:extLst>
              </a:tr>
              <a:tr h="356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a:solidFill>
                            <a:schemeClr val="dk1"/>
                          </a:solidFill>
                          <a:latin typeface="+mn-lt"/>
                          <a:ea typeface="+mn-ea"/>
                          <a:cs typeface="+mn-cs"/>
                        </a:rPr>
                        <a:t>Realistic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Your goals need to be based on resources and tasks that you can reasonably achieve.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By saving regularly, I will become a millionaire.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by next December I will be saving the sufficient amount to fund six months of my living expenses. Which is =Rs. 2 </a:t>
                      </a:r>
                      <a:r>
                        <a:rPr kumimoji="0" lang="en-US" sz="1800" kern="1200" baseline="0" dirty="0" err="1">
                          <a:solidFill>
                            <a:schemeClr val="dk1"/>
                          </a:solidFill>
                          <a:latin typeface="+mn-lt"/>
                          <a:ea typeface="+mn-ea"/>
                          <a:cs typeface="+mn-cs"/>
                        </a:rPr>
                        <a:t>lac</a:t>
                      </a:r>
                      <a:endParaRPr kumimoji="0"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r h="356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a:solidFill>
                            <a:schemeClr val="dk1"/>
                          </a:solidFill>
                          <a:latin typeface="+mn-lt"/>
                          <a:ea typeface="+mn-ea"/>
                          <a:cs typeface="+mn-cs"/>
                        </a:rPr>
                        <a:t>Time-bound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Goals with timelines allow you to track your progress and encourage you to keep going until you reach your goal.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 will save money for my sons marriage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a:solidFill>
                            <a:schemeClr val="dk1"/>
                          </a:solidFill>
                          <a:latin typeface="+mn-lt"/>
                          <a:ea typeface="+mn-ea"/>
                          <a:cs typeface="+mn-cs"/>
                        </a:rPr>
                        <a:t>I will save Rs. 50,000/- every year for next 10 years for my sons marriage.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0E044581-8D12-E2E6-41F3-DACF8EC9A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098" y="6348720"/>
            <a:ext cx="702502" cy="433080"/>
          </a:xfrm>
          <a:prstGeom prst="rect">
            <a:avLst/>
          </a:prstGeom>
        </p:spPr>
      </p:pic>
      <p:sp>
        <p:nvSpPr>
          <p:cNvPr id="3" name="TextBox 2">
            <a:extLst>
              <a:ext uri="{FF2B5EF4-FFF2-40B4-BE49-F238E27FC236}">
                <a16:creationId xmlns:a16="http://schemas.microsoft.com/office/drawing/2014/main" id="{7B20B5A2-6E49-160B-6F36-4AC65FC29833}"/>
              </a:ext>
            </a:extLst>
          </p:cNvPr>
          <p:cNvSpPr txBox="1"/>
          <p:nvPr/>
        </p:nvSpPr>
        <p:spPr>
          <a:xfrm>
            <a:off x="69501" y="6473595"/>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162800" cy="944562"/>
          </a:xfrm>
        </p:spPr>
        <p:txBody>
          <a:bodyPr>
            <a:normAutofit fontScale="90000"/>
          </a:bodyPr>
          <a:lstStyle/>
          <a:p>
            <a:pPr algn="ctr"/>
            <a:r>
              <a:rPr lang="en-US" dirty="0"/>
              <a:t>Five-Step Approach to Achieve Financial Goals </a:t>
            </a:r>
          </a:p>
        </p:txBody>
      </p:sp>
      <p:sp>
        <p:nvSpPr>
          <p:cNvPr id="3" name="Content Placeholder 2"/>
          <p:cNvSpPr>
            <a:spLocks noGrp="1"/>
          </p:cNvSpPr>
          <p:nvPr>
            <p:ph sz="quarter" idx="1"/>
          </p:nvPr>
        </p:nvSpPr>
        <p:spPr>
          <a:xfrm>
            <a:off x="152400" y="1447800"/>
            <a:ext cx="8534400" cy="5257800"/>
          </a:xfrm>
        </p:spPr>
        <p:txBody>
          <a:bodyPr/>
          <a:lstStyle/>
          <a:p>
            <a:r>
              <a:rPr lang="en-US" b="1" dirty="0"/>
              <a:t>STEP 1: Identify specific financial goals </a:t>
            </a:r>
          </a:p>
          <a:p>
            <a:r>
              <a:rPr lang="en-US" b="1" dirty="0"/>
              <a:t>STEP 2: Classify goals into Short-term, Medium term or Long term </a:t>
            </a:r>
          </a:p>
          <a:p>
            <a:r>
              <a:rPr lang="en-US" b="1" dirty="0"/>
              <a:t>STEP 3: Decide upon asset-allocation </a:t>
            </a:r>
          </a:p>
          <a:p>
            <a:r>
              <a:rPr lang="en-US" b="1" dirty="0"/>
              <a:t>STEP 4: Choose the right investments with diversification (within asset classes) </a:t>
            </a:r>
          </a:p>
          <a:p>
            <a:r>
              <a:rPr lang="en-US" b="1" dirty="0"/>
              <a:t>STEP 5: Review and revise financial plans </a:t>
            </a:r>
            <a:endParaRPr lang="en-US" dirty="0"/>
          </a:p>
        </p:txBody>
      </p:sp>
      <p:sp>
        <p:nvSpPr>
          <p:cNvPr id="4" name="TextBox 3"/>
          <p:cNvSpPr txBox="1"/>
          <p:nvPr/>
        </p:nvSpPr>
        <p:spPr>
          <a:xfrm>
            <a:off x="3810000" y="5410200"/>
            <a:ext cx="4726935" cy="584775"/>
          </a:xfrm>
          <a:prstGeom prst="rect">
            <a:avLst/>
          </a:prstGeom>
          <a:noFill/>
        </p:spPr>
        <p:txBody>
          <a:bodyPr wrap="none" rtlCol="0">
            <a:spAutoFit/>
          </a:bodyPr>
          <a:lstStyle/>
          <a:p>
            <a:r>
              <a:rPr lang="en-US" sz="3200" dirty="0"/>
              <a:t>Lets Study this in details Later </a:t>
            </a:r>
          </a:p>
        </p:txBody>
      </p:sp>
      <p:pic>
        <p:nvPicPr>
          <p:cNvPr id="7" name="Picture 6">
            <a:extLst>
              <a:ext uri="{FF2B5EF4-FFF2-40B4-BE49-F238E27FC236}">
                <a16:creationId xmlns:a16="http://schemas.microsoft.com/office/drawing/2014/main" id="{95A90584-150A-EBF8-C1AB-5099EA98D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2300702C-8F95-3720-F662-04F17EC1D7F9}"/>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FP Explanations: </a:t>
            </a:r>
          </a:p>
        </p:txBody>
      </p:sp>
      <p:sp>
        <p:nvSpPr>
          <p:cNvPr id="3" name="Content Placeholder 2"/>
          <p:cNvSpPr>
            <a:spLocks noGrp="1"/>
          </p:cNvSpPr>
          <p:nvPr>
            <p:ph sz="quarter" idx="1"/>
          </p:nvPr>
        </p:nvSpPr>
        <p:spPr>
          <a:xfrm>
            <a:off x="838200" y="4114800"/>
            <a:ext cx="5105400" cy="2133600"/>
          </a:xfrm>
        </p:spPr>
        <p:txBody>
          <a:bodyPr>
            <a:normAutofit/>
          </a:bodyPr>
          <a:lstStyle/>
          <a:p>
            <a:r>
              <a:rPr lang="en-US" dirty="0"/>
              <a:t>Identify Suitable Investment Avenues </a:t>
            </a:r>
          </a:p>
          <a:p>
            <a:pPr lvl="1"/>
            <a:r>
              <a:rPr lang="en-US" dirty="0"/>
              <a:t>Safety</a:t>
            </a:r>
          </a:p>
          <a:p>
            <a:pPr lvl="1"/>
            <a:r>
              <a:rPr lang="en-US" dirty="0"/>
              <a:t>Liquidity</a:t>
            </a:r>
          </a:p>
          <a:p>
            <a:pPr lvl="1"/>
            <a:r>
              <a:rPr lang="en-US" dirty="0"/>
              <a:t>Returns </a:t>
            </a:r>
          </a:p>
        </p:txBody>
      </p:sp>
      <p:pic>
        <p:nvPicPr>
          <p:cNvPr id="23554" name="Picture 2" descr="D:\Investor Awareness Programs\Financial Planing Process Pic.png"/>
          <p:cNvPicPr>
            <a:picLocks noChangeAspect="1" noChangeArrowheads="1"/>
          </p:cNvPicPr>
          <p:nvPr/>
        </p:nvPicPr>
        <p:blipFill>
          <a:blip r:embed="rId3"/>
          <a:srcRect/>
          <a:stretch>
            <a:fillRect/>
          </a:stretch>
        </p:blipFill>
        <p:spPr bwMode="auto">
          <a:xfrm>
            <a:off x="228600" y="609600"/>
            <a:ext cx="5562600" cy="2754639"/>
          </a:xfrm>
          <a:prstGeom prst="rect">
            <a:avLst/>
          </a:prstGeom>
          <a:noFill/>
        </p:spPr>
      </p:pic>
      <p:sp>
        <p:nvSpPr>
          <p:cNvPr id="6" name="Oval 5"/>
          <p:cNvSpPr/>
          <p:nvPr/>
        </p:nvSpPr>
        <p:spPr>
          <a:xfrm>
            <a:off x="4114800" y="2362200"/>
            <a:ext cx="1752600" cy="1143000"/>
          </a:xfrm>
          <a:prstGeom prst="ellipse">
            <a:avLst/>
          </a:prstGeom>
          <a:noFill/>
          <a:ln w="571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D:\Investor Awareness Programs\dddddd.png"/>
          <p:cNvPicPr>
            <a:picLocks noChangeAspect="1" noChangeArrowheads="1"/>
          </p:cNvPicPr>
          <p:nvPr/>
        </p:nvPicPr>
        <p:blipFill>
          <a:blip r:embed="rId4"/>
          <a:srcRect l="12652" t="5547" r="12478" b="11248"/>
          <a:stretch>
            <a:fillRect/>
          </a:stretch>
        </p:blipFill>
        <p:spPr bwMode="auto">
          <a:xfrm>
            <a:off x="6172200" y="3200400"/>
            <a:ext cx="2743200" cy="3429000"/>
          </a:xfrm>
          <a:prstGeom prst="rect">
            <a:avLst/>
          </a:prstGeom>
          <a:noFill/>
        </p:spPr>
      </p:pic>
      <p:sp>
        <p:nvSpPr>
          <p:cNvPr id="11" name="TextBox 10"/>
          <p:cNvSpPr txBox="1"/>
          <p:nvPr/>
        </p:nvSpPr>
        <p:spPr>
          <a:xfrm>
            <a:off x="6629400" y="762000"/>
            <a:ext cx="1570879" cy="369332"/>
          </a:xfrm>
          <a:prstGeom prst="rect">
            <a:avLst/>
          </a:prstGeom>
          <a:noFill/>
        </p:spPr>
        <p:txBody>
          <a:bodyPr wrap="none" rtlCol="0">
            <a:spAutoFit/>
          </a:bodyPr>
          <a:lstStyle/>
          <a:p>
            <a:r>
              <a:rPr lang="en-US" dirty="0"/>
              <a:t>Asset Allocation </a:t>
            </a:r>
          </a:p>
        </p:txBody>
      </p:sp>
      <p:pic>
        <p:nvPicPr>
          <p:cNvPr id="4" name="Picture 3">
            <a:extLst>
              <a:ext uri="{FF2B5EF4-FFF2-40B4-BE49-F238E27FC236}">
                <a16:creationId xmlns:a16="http://schemas.microsoft.com/office/drawing/2014/main" id="{F9685B73-F00F-DAC8-D374-4A82877A48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E4A267EC-595B-F908-7985-EDBFE9178F54}"/>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639762"/>
          </a:xfrm>
        </p:spPr>
        <p:txBody>
          <a:bodyPr>
            <a:normAutofit fontScale="90000"/>
          </a:bodyPr>
          <a:lstStyle/>
          <a:p>
            <a:r>
              <a:rPr lang="en-US" dirty="0"/>
              <a:t>FP Explanations: </a:t>
            </a:r>
          </a:p>
        </p:txBody>
      </p:sp>
      <p:sp>
        <p:nvSpPr>
          <p:cNvPr id="3" name="Content Placeholder 2"/>
          <p:cNvSpPr>
            <a:spLocks noGrp="1"/>
          </p:cNvSpPr>
          <p:nvPr>
            <p:ph sz="quarter" idx="1"/>
          </p:nvPr>
        </p:nvSpPr>
        <p:spPr>
          <a:xfrm>
            <a:off x="76200" y="4114799"/>
            <a:ext cx="8915400" cy="2682145"/>
          </a:xfrm>
        </p:spPr>
        <p:txBody>
          <a:bodyPr>
            <a:normAutofit fontScale="85000" lnSpcReduction="10000"/>
          </a:bodyPr>
          <a:lstStyle/>
          <a:p>
            <a:r>
              <a:rPr lang="en-US" dirty="0"/>
              <a:t>Asset-Allocation is a strategy for investing your money into various asset classes such as equity and debt that would suit an investor's income and risk appetite. </a:t>
            </a:r>
          </a:p>
          <a:p>
            <a:r>
              <a:rPr lang="en-US" dirty="0"/>
              <a:t>Asset Classes may be referred to groups of financial instruments which have similar financial characteristics. </a:t>
            </a:r>
          </a:p>
          <a:p>
            <a:r>
              <a:rPr lang="en-US" dirty="0"/>
              <a:t>Asset Allocation refers to an investment strategy that aims to balance risk and reward - in the form of returns - by dividing the assets of an individual’s portfolio according to his/her financial goals, risk tolerance and investment horizon. </a:t>
            </a:r>
          </a:p>
        </p:txBody>
      </p:sp>
      <p:pic>
        <p:nvPicPr>
          <p:cNvPr id="23554" name="Picture 2" descr="D:\Investor Awareness Programs\Financial Planing Process Pic.png"/>
          <p:cNvPicPr>
            <a:picLocks noChangeAspect="1" noChangeArrowheads="1"/>
          </p:cNvPicPr>
          <p:nvPr/>
        </p:nvPicPr>
        <p:blipFill>
          <a:blip r:embed="rId3"/>
          <a:srcRect/>
          <a:stretch>
            <a:fillRect/>
          </a:stretch>
        </p:blipFill>
        <p:spPr bwMode="auto">
          <a:xfrm>
            <a:off x="228600" y="609600"/>
            <a:ext cx="5562600" cy="2754639"/>
          </a:xfrm>
          <a:prstGeom prst="rect">
            <a:avLst/>
          </a:prstGeom>
          <a:noFill/>
        </p:spPr>
      </p:pic>
      <p:sp>
        <p:nvSpPr>
          <p:cNvPr id="6" name="Oval 5"/>
          <p:cNvSpPr/>
          <p:nvPr/>
        </p:nvSpPr>
        <p:spPr>
          <a:xfrm>
            <a:off x="4114800" y="2362200"/>
            <a:ext cx="1752600" cy="1143000"/>
          </a:xfrm>
          <a:prstGeom prst="ellipse">
            <a:avLst/>
          </a:prstGeom>
          <a:noFill/>
          <a:ln w="571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29400" y="762000"/>
            <a:ext cx="1570879" cy="369332"/>
          </a:xfrm>
          <a:prstGeom prst="rect">
            <a:avLst/>
          </a:prstGeom>
          <a:noFill/>
        </p:spPr>
        <p:txBody>
          <a:bodyPr wrap="none" rtlCol="0">
            <a:spAutoFit/>
          </a:bodyPr>
          <a:lstStyle/>
          <a:p>
            <a:r>
              <a:rPr lang="en-US" dirty="0"/>
              <a:t>Asset Allocation </a:t>
            </a:r>
          </a:p>
        </p:txBody>
      </p:sp>
      <p:pic>
        <p:nvPicPr>
          <p:cNvPr id="4" name="Picture 3">
            <a:extLst>
              <a:ext uri="{FF2B5EF4-FFF2-40B4-BE49-F238E27FC236}">
                <a16:creationId xmlns:a16="http://schemas.microsoft.com/office/drawing/2014/main" id="{9CA98C85-4050-511E-1056-751E5F7F6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1E048D53-898D-6E5A-84D7-9D2D77BB4940}"/>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639762"/>
          </a:xfrm>
        </p:spPr>
        <p:txBody>
          <a:bodyPr>
            <a:normAutofit fontScale="90000"/>
          </a:bodyPr>
          <a:lstStyle/>
          <a:p>
            <a:r>
              <a:rPr lang="en-US" dirty="0"/>
              <a:t>Asset Allocation </a:t>
            </a:r>
          </a:p>
        </p:txBody>
      </p:sp>
      <p:sp>
        <p:nvSpPr>
          <p:cNvPr id="3" name="Content Placeholder 2"/>
          <p:cNvSpPr>
            <a:spLocks noGrp="1"/>
          </p:cNvSpPr>
          <p:nvPr>
            <p:ph sz="quarter" idx="1"/>
          </p:nvPr>
        </p:nvSpPr>
        <p:spPr>
          <a:xfrm>
            <a:off x="18563" y="990600"/>
            <a:ext cx="9125436" cy="1828800"/>
          </a:xfrm>
        </p:spPr>
        <p:txBody>
          <a:bodyPr>
            <a:normAutofit fontScale="85000" lnSpcReduction="20000"/>
          </a:bodyPr>
          <a:lstStyle/>
          <a:p>
            <a:r>
              <a:rPr lang="en-US" dirty="0"/>
              <a:t>Allocate assets depending on your age, lifestyle, family commitments and your financial goals. </a:t>
            </a:r>
          </a:p>
          <a:p>
            <a:r>
              <a:rPr lang="en-US" dirty="0"/>
              <a:t>While allocating your funds, distribute your investments across various asset classes such as equity, bonds, real estate, etc., to benefit from diversification, which helps reduce risk and increases the possibility of earning moderate to high returns on your investments. </a:t>
            </a:r>
          </a:p>
        </p:txBody>
      </p:sp>
      <p:graphicFrame>
        <p:nvGraphicFramePr>
          <p:cNvPr id="4" name="Diagram 3"/>
          <p:cNvGraphicFramePr/>
          <p:nvPr>
            <p:extLst>
              <p:ext uri="{D42A27DB-BD31-4B8C-83A1-F6EECF244321}">
                <p14:modId xmlns:p14="http://schemas.microsoft.com/office/powerpoint/2010/main" val="2585309352"/>
              </p:ext>
            </p:extLst>
          </p:nvPr>
        </p:nvGraphicFramePr>
        <p:xfrm>
          <a:off x="1905000" y="2667000"/>
          <a:ext cx="69342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2CF82D8-335E-B0E0-B7D4-9F5F9F35A8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D27AC186-B11A-9353-402B-8EBFDB540EA4}"/>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639762"/>
          </a:xfrm>
        </p:spPr>
        <p:txBody>
          <a:bodyPr>
            <a:normAutofit fontScale="90000"/>
          </a:bodyPr>
          <a:lstStyle/>
          <a:p>
            <a:r>
              <a:rPr lang="en-US" dirty="0"/>
              <a:t>FP Explanations: </a:t>
            </a:r>
          </a:p>
        </p:txBody>
      </p:sp>
      <p:sp>
        <p:nvSpPr>
          <p:cNvPr id="3" name="Content Placeholder 2"/>
          <p:cNvSpPr>
            <a:spLocks noGrp="1"/>
          </p:cNvSpPr>
          <p:nvPr>
            <p:ph sz="quarter" idx="1"/>
          </p:nvPr>
        </p:nvSpPr>
        <p:spPr>
          <a:xfrm>
            <a:off x="76200" y="4114799"/>
            <a:ext cx="8610600" cy="2682145"/>
          </a:xfrm>
        </p:spPr>
        <p:txBody>
          <a:bodyPr>
            <a:normAutofit/>
          </a:bodyPr>
          <a:lstStyle/>
          <a:p>
            <a:r>
              <a:rPr lang="en-US" dirty="0"/>
              <a:t>Evaluate Alternate Strategies </a:t>
            </a:r>
          </a:p>
          <a:p>
            <a:pPr lvl="1"/>
            <a:r>
              <a:rPr lang="en-US" dirty="0"/>
              <a:t>Based on requirements, Age, Background, </a:t>
            </a:r>
          </a:p>
          <a:p>
            <a:pPr lvl="1"/>
            <a:r>
              <a:rPr lang="en-US" dirty="0"/>
              <a:t>Try to maximize returns</a:t>
            </a:r>
          </a:p>
          <a:p>
            <a:pPr lvl="1"/>
            <a:r>
              <a:rPr lang="en-US" dirty="0"/>
              <a:t>Mitigate Risks</a:t>
            </a:r>
          </a:p>
          <a:p>
            <a:pPr lvl="1"/>
            <a:r>
              <a:rPr lang="en-US" dirty="0"/>
              <a:t>Delayed Gratification</a:t>
            </a:r>
          </a:p>
          <a:p>
            <a:pPr lvl="1"/>
            <a:r>
              <a:rPr lang="en-US" dirty="0"/>
              <a:t>Diversification </a:t>
            </a:r>
          </a:p>
          <a:p>
            <a:endParaRPr lang="en-US" dirty="0"/>
          </a:p>
        </p:txBody>
      </p:sp>
      <p:pic>
        <p:nvPicPr>
          <p:cNvPr id="23554" name="Picture 2" descr="D:\Investor Awareness Programs\Financial Planing Process Pic.png"/>
          <p:cNvPicPr>
            <a:picLocks noChangeAspect="1" noChangeArrowheads="1"/>
          </p:cNvPicPr>
          <p:nvPr/>
        </p:nvPicPr>
        <p:blipFill>
          <a:blip r:embed="rId3"/>
          <a:srcRect/>
          <a:stretch>
            <a:fillRect/>
          </a:stretch>
        </p:blipFill>
        <p:spPr bwMode="auto">
          <a:xfrm>
            <a:off x="228600" y="609600"/>
            <a:ext cx="5562600" cy="2754639"/>
          </a:xfrm>
          <a:prstGeom prst="rect">
            <a:avLst/>
          </a:prstGeom>
          <a:noFill/>
        </p:spPr>
      </p:pic>
      <p:sp>
        <p:nvSpPr>
          <p:cNvPr id="6" name="Oval 5"/>
          <p:cNvSpPr/>
          <p:nvPr/>
        </p:nvSpPr>
        <p:spPr>
          <a:xfrm>
            <a:off x="0" y="2438400"/>
            <a:ext cx="1752600" cy="1143000"/>
          </a:xfrm>
          <a:prstGeom prst="ellipse">
            <a:avLst/>
          </a:prstGeom>
          <a:noFill/>
          <a:ln w="571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F00EE4-B165-DD57-80C0-3234934B2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F49CE294-664C-2360-D60D-A78013383416}"/>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639762"/>
          </a:xfrm>
        </p:spPr>
        <p:txBody>
          <a:bodyPr>
            <a:normAutofit fontScale="90000"/>
          </a:bodyPr>
          <a:lstStyle/>
          <a:p>
            <a:r>
              <a:rPr lang="en-US" dirty="0"/>
              <a:t>Financial Literacy </a:t>
            </a:r>
          </a:p>
        </p:txBody>
      </p:sp>
      <p:sp>
        <p:nvSpPr>
          <p:cNvPr id="3" name="Content Placeholder 2"/>
          <p:cNvSpPr>
            <a:spLocks noGrp="1"/>
          </p:cNvSpPr>
          <p:nvPr>
            <p:ph sz="quarter" idx="1"/>
          </p:nvPr>
        </p:nvSpPr>
        <p:spPr/>
        <p:txBody>
          <a:bodyPr/>
          <a:lstStyle/>
          <a:p>
            <a:r>
              <a:rPr lang="en-US" dirty="0"/>
              <a:t>Financial Education </a:t>
            </a:r>
          </a:p>
          <a:p>
            <a:pPr lvl="1"/>
            <a:r>
              <a:rPr lang="en-US" dirty="0"/>
              <a:t>Helps us in being financially literate</a:t>
            </a:r>
          </a:p>
          <a:p>
            <a:pPr lvl="1"/>
            <a:r>
              <a:rPr lang="en-US" dirty="0"/>
              <a:t>Develop a positive attitude towards managing income &amp; expenses ; Managing Assets &amp; Liabilities </a:t>
            </a:r>
          </a:p>
          <a:p>
            <a:pPr lvl="1"/>
            <a:r>
              <a:rPr lang="en-US" dirty="0"/>
              <a:t>Leads us to a situation of financial well being</a:t>
            </a:r>
          </a:p>
          <a:p>
            <a:pPr lvl="1"/>
            <a:endParaRPr lang="en-US" dirty="0"/>
          </a:p>
          <a:p>
            <a:pPr lvl="1"/>
            <a:r>
              <a:rPr lang="en-US" dirty="0"/>
              <a:t>Goes beyond savings</a:t>
            </a:r>
          </a:p>
          <a:p>
            <a:pPr lvl="1"/>
            <a:endParaRPr lang="en-US" dirty="0"/>
          </a:p>
          <a:p>
            <a:pPr lvl="1"/>
            <a:r>
              <a:rPr lang="en-US" dirty="0"/>
              <a:t>Plan our lives </a:t>
            </a:r>
          </a:p>
        </p:txBody>
      </p:sp>
      <p:pic>
        <p:nvPicPr>
          <p:cNvPr id="5121" name="Picture 1" descr="D:\Investor Awareness Programs\FL1.jpg"/>
          <p:cNvPicPr>
            <a:picLocks noChangeAspect="1" noChangeArrowheads="1"/>
          </p:cNvPicPr>
          <p:nvPr/>
        </p:nvPicPr>
        <p:blipFill>
          <a:blip r:embed="rId3">
            <a:clrChange>
              <a:clrFrom>
                <a:srgbClr val="F4F4F4"/>
              </a:clrFrom>
              <a:clrTo>
                <a:srgbClr val="F4F4F4">
                  <a:alpha val="0"/>
                </a:srgbClr>
              </a:clrTo>
            </a:clrChange>
          </a:blip>
          <a:srcRect/>
          <a:stretch>
            <a:fillRect/>
          </a:stretch>
        </p:blipFill>
        <p:spPr bwMode="auto">
          <a:xfrm>
            <a:off x="3970020" y="3429000"/>
            <a:ext cx="4783455" cy="3086100"/>
          </a:xfrm>
          <a:prstGeom prst="rect">
            <a:avLst/>
          </a:prstGeom>
          <a:noFill/>
        </p:spPr>
      </p:pic>
      <p:pic>
        <p:nvPicPr>
          <p:cNvPr id="4" name="Picture 3">
            <a:extLst>
              <a:ext uri="{FF2B5EF4-FFF2-40B4-BE49-F238E27FC236}">
                <a16:creationId xmlns:a16="http://schemas.microsoft.com/office/drawing/2014/main" id="{B362EAB3-3CA7-55B5-C862-76B6C86FFD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DF4C1957-8940-6CB5-3FA1-72D101AC1FFD}"/>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639762"/>
          </a:xfrm>
        </p:spPr>
        <p:txBody>
          <a:bodyPr>
            <a:normAutofit fontScale="90000"/>
          </a:bodyPr>
          <a:lstStyle/>
          <a:p>
            <a:r>
              <a:rPr lang="en-US" dirty="0"/>
              <a:t>Make Your Assets Work for you </a:t>
            </a:r>
          </a:p>
        </p:txBody>
      </p:sp>
      <p:graphicFrame>
        <p:nvGraphicFramePr>
          <p:cNvPr id="4" name="Diagram 3"/>
          <p:cNvGraphicFramePr/>
          <p:nvPr/>
        </p:nvGraphicFramePr>
        <p:xfrm>
          <a:off x="228600" y="1981200"/>
          <a:ext cx="69342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1828800"/>
            <a:ext cx="5300425" cy="584775"/>
          </a:xfrm>
          <a:prstGeom prst="rect">
            <a:avLst/>
          </a:prstGeom>
          <a:noFill/>
        </p:spPr>
        <p:txBody>
          <a:bodyPr wrap="none" rtlCol="0">
            <a:spAutoFit/>
          </a:bodyPr>
          <a:lstStyle/>
          <a:p>
            <a:r>
              <a:rPr lang="en-US" sz="3200" b="1" dirty="0"/>
              <a:t>Your Investments should……</a:t>
            </a:r>
          </a:p>
        </p:txBody>
      </p:sp>
      <p:sp>
        <p:nvSpPr>
          <p:cNvPr id="6" name="Oval 5"/>
          <p:cNvSpPr/>
          <p:nvPr/>
        </p:nvSpPr>
        <p:spPr>
          <a:xfrm>
            <a:off x="6934200" y="1981200"/>
            <a:ext cx="1676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Proper Asset Allocation</a:t>
            </a:r>
          </a:p>
        </p:txBody>
      </p:sp>
      <p:pic>
        <p:nvPicPr>
          <p:cNvPr id="3" name="Picture 2">
            <a:extLst>
              <a:ext uri="{FF2B5EF4-FFF2-40B4-BE49-F238E27FC236}">
                <a16:creationId xmlns:a16="http://schemas.microsoft.com/office/drawing/2014/main" id="{CF1A8AA8-E16F-C6BD-B624-5716301C8F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7" name="TextBox 6">
            <a:extLst>
              <a:ext uri="{FF2B5EF4-FFF2-40B4-BE49-F238E27FC236}">
                <a16:creationId xmlns:a16="http://schemas.microsoft.com/office/drawing/2014/main" id="{C0BD1A97-DAE7-D969-EB9F-B3F57C75E756}"/>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639762"/>
          </a:xfrm>
        </p:spPr>
        <p:txBody>
          <a:bodyPr>
            <a:normAutofit fontScale="90000"/>
          </a:bodyPr>
          <a:lstStyle/>
          <a:p>
            <a:r>
              <a:rPr lang="en-US" dirty="0"/>
              <a:t>FP Explanations: </a:t>
            </a:r>
          </a:p>
        </p:txBody>
      </p:sp>
      <p:sp>
        <p:nvSpPr>
          <p:cNvPr id="3" name="Content Placeholder 2"/>
          <p:cNvSpPr>
            <a:spLocks noGrp="1"/>
          </p:cNvSpPr>
          <p:nvPr>
            <p:ph sz="quarter" idx="1"/>
          </p:nvPr>
        </p:nvSpPr>
        <p:spPr>
          <a:xfrm>
            <a:off x="152400" y="4114799"/>
            <a:ext cx="8534400" cy="2682145"/>
          </a:xfrm>
        </p:spPr>
        <p:txBody>
          <a:bodyPr>
            <a:normAutofit/>
          </a:bodyPr>
          <a:lstStyle/>
          <a:p>
            <a:r>
              <a:rPr lang="en-US" dirty="0"/>
              <a:t>Create &amp; Implement</a:t>
            </a:r>
          </a:p>
          <a:p>
            <a:pPr lvl="1"/>
            <a:r>
              <a:rPr lang="en-US" dirty="0"/>
              <a:t>Based on what we saw earlier</a:t>
            </a:r>
          </a:p>
          <a:p>
            <a:pPr lvl="1"/>
            <a:r>
              <a:rPr lang="en-US" dirty="0"/>
              <a:t>Discipline</a:t>
            </a:r>
          </a:p>
          <a:p>
            <a:pPr lvl="1"/>
            <a:r>
              <a:rPr lang="en-US" dirty="0"/>
              <a:t>Understanding financial products</a:t>
            </a:r>
          </a:p>
          <a:p>
            <a:pPr lvl="1"/>
            <a:r>
              <a:rPr lang="en-US" dirty="0"/>
              <a:t>Not Taking unnecessary  risks</a:t>
            </a:r>
          </a:p>
          <a:p>
            <a:pPr lvl="1"/>
            <a:endParaRPr lang="en-US" dirty="0"/>
          </a:p>
        </p:txBody>
      </p:sp>
      <p:pic>
        <p:nvPicPr>
          <p:cNvPr id="23554" name="Picture 2" descr="D:\Investor Awareness Programs\Financial Planing Process Pic.png"/>
          <p:cNvPicPr>
            <a:picLocks noChangeAspect="1" noChangeArrowheads="1"/>
          </p:cNvPicPr>
          <p:nvPr/>
        </p:nvPicPr>
        <p:blipFill>
          <a:blip r:embed="rId3"/>
          <a:srcRect/>
          <a:stretch>
            <a:fillRect/>
          </a:stretch>
        </p:blipFill>
        <p:spPr bwMode="auto">
          <a:xfrm>
            <a:off x="228600" y="609600"/>
            <a:ext cx="6616626" cy="3276600"/>
          </a:xfrm>
          <a:prstGeom prst="rect">
            <a:avLst/>
          </a:prstGeom>
          <a:noFill/>
        </p:spPr>
      </p:pic>
      <p:sp>
        <p:nvSpPr>
          <p:cNvPr id="6" name="Oval 5"/>
          <p:cNvSpPr/>
          <p:nvPr/>
        </p:nvSpPr>
        <p:spPr>
          <a:xfrm>
            <a:off x="150866" y="1828800"/>
            <a:ext cx="1752600" cy="1143000"/>
          </a:xfrm>
          <a:prstGeom prst="ellipse">
            <a:avLst/>
          </a:prstGeom>
          <a:noFill/>
          <a:ln w="571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2AF82B-82A8-1BBC-EC3B-A48B1500A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5809E748-816D-2DF9-B49E-D337FDD11C0F}"/>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639762"/>
          </a:xfrm>
        </p:spPr>
        <p:txBody>
          <a:bodyPr>
            <a:normAutofit fontScale="90000"/>
          </a:bodyPr>
          <a:lstStyle/>
          <a:p>
            <a:r>
              <a:rPr lang="en-US" dirty="0"/>
              <a:t>FP Explanations: </a:t>
            </a:r>
          </a:p>
        </p:txBody>
      </p:sp>
      <p:sp>
        <p:nvSpPr>
          <p:cNvPr id="3" name="Content Placeholder 2"/>
          <p:cNvSpPr>
            <a:spLocks noGrp="1"/>
          </p:cNvSpPr>
          <p:nvPr>
            <p:ph sz="quarter" idx="1"/>
          </p:nvPr>
        </p:nvSpPr>
        <p:spPr>
          <a:xfrm>
            <a:off x="152400" y="3810001"/>
            <a:ext cx="8534400" cy="2986944"/>
          </a:xfrm>
        </p:spPr>
        <p:txBody>
          <a:bodyPr>
            <a:normAutofit/>
          </a:bodyPr>
          <a:lstStyle/>
          <a:p>
            <a:r>
              <a:rPr lang="en-US" dirty="0"/>
              <a:t>Review &amp; Revise</a:t>
            </a:r>
          </a:p>
          <a:p>
            <a:pPr lvl="2"/>
            <a:r>
              <a:rPr lang="en-US" dirty="0"/>
              <a:t>Once you invest in any asset class you should monitor your investments on a regular basis and keep yourself updated about various market happenings to take corrective action. </a:t>
            </a:r>
          </a:p>
          <a:p>
            <a:pPr lvl="2"/>
            <a:r>
              <a:rPr lang="en-US" dirty="0"/>
              <a:t>Always check the potential risks and do proper due diligence when promised returns are usually high. </a:t>
            </a:r>
          </a:p>
          <a:p>
            <a:endParaRPr lang="en-US" dirty="0"/>
          </a:p>
          <a:p>
            <a:pPr lvl="1"/>
            <a:endParaRPr lang="en-US" dirty="0"/>
          </a:p>
        </p:txBody>
      </p:sp>
      <p:pic>
        <p:nvPicPr>
          <p:cNvPr id="23554" name="Picture 2" descr="D:\Investor Awareness Programs\Financial Planing Process Pic.png"/>
          <p:cNvPicPr>
            <a:picLocks noChangeAspect="1" noChangeArrowheads="1"/>
          </p:cNvPicPr>
          <p:nvPr/>
        </p:nvPicPr>
        <p:blipFill>
          <a:blip r:embed="rId3"/>
          <a:srcRect/>
          <a:stretch>
            <a:fillRect/>
          </a:stretch>
        </p:blipFill>
        <p:spPr bwMode="auto">
          <a:xfrm>
            <a:off x="228600" y="609600"/>
            <a:ext cx="6114420" cy="3027904"/>
          </a:xfrm>
          <a:prstGeom prst="rect">
            <a:avLst/>
          </a:prstGeom>
          <a:noFill/>
        </p:spPr>
      </p:pic>
      <p:sp>
        <p:nvSpPr>
          <p:cNvPr id="6" name="Oval 5"/>
          <p:cNvSpPr/>
          <p:nvPr/>
        </p:nvSpPr>
        <p:spPr>
          <a:xfrm>
            <a:off x="0" y="685800"/>
            <a:ext cx="1752600" cy="1143000"/>
          </a:xfrm>
          <a:prstGeom prst="ellipse">
            <a:avLst/>
          </a:prstGeom>
          <a:noFill/>
          <a:ln w="571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72C386-0744-D3E5-2AF9-D34EA0F5A0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0D0BD317-9FEC-0E22-FD47-2D6C01D6AEE1}"/>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639762"/>
          </a:xfrm>
        </p:spPr>
        <p:txBody>
          <a:bodyPr>
            <a:normAutofit fontScale="90000"/>
          </a:bodyPr>
          <a:lstStyle/>
          <a:p>
            <a:r>
              <a:rPr lang="en-US" dirty="0"/>
              <a:t>Review ??</a:t>
            </a:r>
          </a:p>
        </p:txBody>
      </p:sp>
      <p:sp>
        <p:nvSpPr>
          <p:cNvPr id="3" name="Content Placeholder 2"/>
          <p:cNvSpPr>
            <a:spLocks noGrp="1"/>
          </p:cNvSpPr>
          <p:nvPr>
            <p:ph sz="quarter" idx="1"/>
          </p:nvPr>
        </p:nvSpPr>
        <p:spPr>
          <a:xfrm>
            <a:off x="152400" y="1066799"/>
            <a:ext cx="3352800" cy="5730145"/>
          </a:xfrm>
        </p:spPr>
        <p:txBody>
          <a:bodyPr>
            <a:normAutofit/>
          </a:bodyPr>
          <a:lstStyle/>
          <a:p>
            <a:r>
              <a:rPr lang="en-US" dirty="0"/>
              <a:t>The Process of Asset Allocation &amp; Review is a separate session.</a:t>
            </a:r>
          </a:p>
          <a:p>
            <a:pPr marL="0" indent="0">
              <a:buNone/>
            </a:pPr>
            <a:endParaRPr lang="en-US" dirty="0"/>
          </a:p>
          <a:p>
            <a:r>
              <a:rPr lang="en-US" dirty="0"/>
              <a:t>But have a look at what assets grow in value and which ones generate income </a:t>
            </a:r>
          </a:p>
        </p:txBody>
      </p:sp>
      <p:graphicFrame>
        <p:nvGraphicFramePr>
          <p:cNvPr id="5" name="Diagram 4"/>
          <p:cNvGraphicFramePr/>
          <p:nvPr/>
        </p:nvGraphicFramePr>
        <p:xfrm>
          <a:off x="3733800" y="457200"/>
          <a:ext cx="5257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8FA330A-4BD6-7D24-08DE-9A2E04870E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6" name="TextBox 5">
            <a:extLst>
              <a:ext uri="{FF2B5EF4-FFF2-40B4-BE49-F238E27FC236}">
                <a16:creationId xmlns:a16="http://schemas.microsoft.com/office/drawing/2014/main" id="{CEB7AD7D-4F2F-EA1D-EFE8-A38D7A2728CE}"/>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639762"/>
          </a:xfrm>
        </p:spPr>
        <p:txBody>
          <a:bodyPr>
            <a:normAutofit fontScale="90000"/>
          </a:bodyPr>
          <a:lstStyle/>
          <a:p>
            <a:r>
              <a:rPr lang="en-US" dirty="0"/>
              <a:t>Risk VS Returns </a:t>
            </a:r>
          </a:p>
        </p:txBody>
      </p:sp>
      <p:graphicFrame>
        <p:nvGraphicFramePr>
          <p:cNvPr id="4" name="Content Placeholder 3"/>
          <p:cNvGraphicFramePr>
            <a:graphicFrameLocks noGrp="1"/>
          </p:cNvGraphicFramePr>
          <p:nvPr>
            <p:ph sz="quarter" idx="1"/>
          </p:nvPr>
        </p:nvGraphicFramePr>
        <p:xfrm>
          <a:off x="914400" y="990600"/>
          <a:ext cx="7772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34CDD75-18B9-09D5-5F9A-02400AD889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E721DC8B-4102-C9AA-A3A9-2F51B8C97A94}"/>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Asset Allocation </a:t>
            </a:r>
          </a:p>
        </p:txBody>
      </p:sp>
      <p:sp>
        <p:nvSpPr>
          <p:cNvPr id="5" name="Text Placeholder 4"/>
          <p:cNvSpPr>
            <a:spLocks noGrp="1"/>
          </p:cNvSpPr>
          <p:nvPr>
            <p:ph type="body" idx="1"/>
          </p:nvPr>
        </p:nvSpPr>
        <p:spPr/>
        <p:txBody>
          <a:bodyPr/>
          <a:lstStyle/>
          <a:p>
            <a:r>
              <a:rPr lang="en-US" dirty="0"/>
              <a:t>Part 4</a:t>
            </a:r>
          </a:p>
        </p:txBody>
      </p:sp>
      <p:pic>
        <p:nvPicPr>
          <p:cNvPr id="1026" name="Picture 2" descr="D:\Investor Awareness Programs\What-is-Asset-Allocation-different-Asset-Classes.png"/>
          <p:cNvPicPr>
            <a:picLocks noChangeAspect="1" noChangeArrowheads="1"/>
          </p:cNvPicPr>
          <p:nvPr/>
        </p:nvPicPr>
        <p:blipFill>
          <a:blip r:embed="rId2"/>
          <a:srcRect l="10000" r="11250" b="5828"/>
          <a:stretch>
            <a:fillRect/>
          </a:stretch>
        </p:blipFill>
        <p:spPr bwMode="auto">
          <a:xfrm>
            <a:off x="4953000" y="2895600"/>
            <a:ext cx="3657600" cy="3341914"/>
          </a:xfrm>
          <a:prstGeom prst="rect">
            <a:avLst/>
          </a:prstGeom>
          <a:noFill/>
        </p:spPr>
      </p:pic>
      <p:pic>
        <p:nvPicPr>
          <p:cNvPr id="2" name="Picture 1">
            <a:extLst>
              <a:ext uri="{FF2B5EF4-FFF2-40B4-BE49-F238E27FC236}">
                <a16:creationId xmlns:a16="http://schemas.microsoft.com/office/drawing/2014/main" id="{C3E7ABF5-79E0-2BD7-D87C-384AA2CBF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3" name="TextBox 2">
            <a:extLst>
              <a:ext uri="{FF2B5EF4-FFF2-40B4-BE49-F238E27FC236}">
                <a16:creationId xmlns:a16="http://schemas.microsoft.com/office/drawing/2014/main" id="{04FCF803-1345-C01D-D73C-D6151DD950B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Life Stage Based asset Allocation </a:t>
            </a:r>
          </a:p>
        </p:txBody>
      </p:sp>
      <p:graphicFrame>
        <p:nvGraphicFramePr>
          <p:cNvPr id="6" name="Diagram 5"/>
          <p:cNvGraphicFramePr/>
          <p:nvPr/>
        </p:nvGraphicFramePr>
        <p:xfrm>
          <a:off x="228600" y="1397000"/>
          <a:ext cx="67818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6096000" y="4724400"/>
          <a:ext cx="2971800" cy="187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a:extLst>
              <a:ext uri="{FF2B5EF4-FFF2-40B4-BE49-F238E27FC236}">
                <a16:creationId xmlns:a16="http://schemas.microsoft.com/office/drawing/2014/main" id="{F707653F-7CF2-F0FD-6CC0-33C61FE0A40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187A9A4B-700A-6B82-D17F-B5A0E2A460C3}"/>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5</a:t>
            </a:r>
          </a:p>
        </p:txBody>
      </p:sp>
      <p:sp>
        <p:nvSpPr>
          <p:cNvPr id="5" name="Text Placeholder 4"/>
          <p:cNvSpPr>
            <a:spLocks noGrp="1"/>
          </p:cNvSpPr>
          <p:nvPr>
            <p:ph type="body" idx="1"/>
          </p:nvPr>
        </p:nvSpPr>
        <p:spPr/>
        <p:txBody>
          <a:bodyPr/>
          <a:lstStyle/>
          <a:p>
            <a:r>
              <a:rPr lang="en-US" dirty="0"/>
              <a:t>Mutual Funds </a:t>
            </a:r>
          </a:p>
        </p:txBody>
      </p:sp>
      <p:pic>
        <p:nvPicPr>
          <p:cNvPr id="2" name="Picture 1">
            <a:extLst>
              <a:ext uri="{FF2B5EF4-FFF2-40B4-BE49-F238E27FC236}">
                <a16:creationId xmlns:a16="http://schemas.microsoft.com/office/drawing/2014/main" id="{C24AF2CA-2F55-83D4-7739-13C4395367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3" name="TextBox 2">
            <a:extLst>
              <a:ext uri="{FF2B5EF4-FFF2-40B4-BE49-F238E27FC236}">
                <a16:creationId xmlns:a16="http://schemas.microsoft.com/office/drawing/2014/main" id="{0C6994A2-09E3-F4B0-B35D-8EF5BC9B28F6}"/>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639762"/>
          </a:xfrm>
        </p:spPr>
        <p:txBody>
          <a:bodyPr>
            <a:normAutofit fontScale="90000"/>
          </a:bodyPr>
          <a:lstStyle/>
          <a:p>
            <a:r>
              <a:rPr lang="en-US" dirty="0"/>
              <a:t>What is a Mutual Fund?</a:t>
            </a:r>
          </a:p>
        </p:txBody>
      </p:sp>
      <p:sp>
        <p:nvSpPr>
          <p:cNvPr id="3" name="Content Placeholder 2"/>
          <p:cNvSpPr>
            <a:spLocks noGrp="1"/>
          </p:cNvSpPr>
          <p:nvPr>
            <p:ph sz="quarter" idx="1"/>
          </p:nvPr>
        </p:nvSpPr>
        <p:spPr>
          <a:xfrm>
            <a:off x="76200" y="990599"/>
            <a:ext cx="8610600" cy="5806345"/>
          </a:xfrm>
        </p:spPr>
        <p:txBody>
          <a:bodyPr>
            <a:normAutofit fontScale="92500"/>
          </a:bodyPr>
          <a:lstStyle/>
          <a:p>
            <a:r>
              <a:rPr lang="en-US" dirty="0"/>
              <a:t>A mutual fund is the trust that pools the savings of a number of investors</a:t>
            </a:r>
          </a:p>
          <a:p>
            <a:r>
              <a:rPr lang="en-US" dirty="0"/>
              <a:t>Anybody with an investible surplus of as little as a few hundred rupees can invest in Mutual Funds.</a:t>
            </a:r>
          </a:p>
          <a:p>
            <a:r>
              <a:rPr lang="en-US" dirty="0"/>
              <a:t>Money collected is invested by a professional fund manager in different types of securities.</a:t>
            </a:r>
          </a:p>
          <a:p>
            <a:r>
              <a:rPr lang="en-US" dirty="0"/>
              <a:t>Securities could range from shares to debenture, from Government Bond to money market instruments, depending upon the scheme’s stated objective.</a:t>
            </a:r>
          </a:p>
          <a:p>
            <a:r>
              <a:rPr lang="en-US" dirty="0"/>
              <a:t>Mutual Fund investment gives the market returns and not assured returns.</a:t>
            </a:r>
          </a:p>
          <a:p>
            <a:r>
              <a:rPr lang="en-US" dirty="0"/>
              <a:t>In the long term market returns have the potential to perform better than other assured return products.</a:t>
            </a:r>
          </a:p>
          <a:p>
            <a:r>
              <a:rPr lang="en-US" dirty="0"/>
              <a:t>Investment in Mutual Fund is the quite cost efficient as it offers a low charge to the investor</a:t>
            </a:r>
          </a:p>
        </p:txBody>
      </p:sp>
      <p:pic>
        <p:nvPicPr>
          <p:cNvPr id="6" name="Picture 5">
            <a:extLst>
              <a:ext uri="{FF2B5EF4-FFF2-40B4-BE49-F238E27FC236}">
                <a16:creationId xmlns:a16="http://schemas.microsoft.com/office/drawing/2014/main" id="{6AB43E2F-505F-7BA1-7570-969002DE6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336A6649-490F-EB83-BABD-F6BE76EE71BE}"/>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639762"/>
          </a:xfrm>
        </p:spPr>
        <p:txBody>
          <a:bodyPr>
            <a:normAutofit fontScale="90000"/>
          </a:bodyPr>
          <a:lstStyle/>
          <a:p>
            <a:r>
              <a:rPr lang="en-US" dirty="0"/>
              <a:t>How Does a Mutual Fund Work?</a:t>
            </a:r>
          </a:p>
        </p:txBody>
      </p:sp>
      <p:pic>
        <p:nvPicPr>
          <p:cNvPr id="26627" name="Picture 3" descr="D:\Investor Awareness Programs\how-mutual-funds-work2121.png"/>
          <p:cNvPicPr>
            <a:picLocks noChangeAspect="1" noChangeArrowheads="1"/>
          </p:cNvPicPr>
          <p:nvPr/>
        </p:nvPicPr>
        <p:blipFill>
          <a:blip r:embed="rId2"/>
          <a:srcRect l="12145" t="3030" r="15176" b="4545"/>
          <a:stretch>
            <a:fillRect/>
          </a:stretch>
        </p:blipFill>
        <p:spPr bwMode="auto">
          <a:xfrm>
            <a:off x="381001" y="1143000"/>
            <a:ext cx="8533150" cy="5334000"/>
          </a:xfrm>
          <a:prstGeom prst="rect">
            <a:avLst/>
          </a:prstGeom>
          <a:noFill/>
        </p:spPr>
      </p:pic>
      <p:pic>
        <p:nvPicPr>
          <p:cNvPr id="3" name="Picture 2">
            <a:extLst>
              <a:ext uri="{FF2B5EF4-FFF2-40B4-BE49-F238E27FC236}">
                <a16:creationId xmlns:a16="http://schemas.microsoft.com/office/drawing/2014/main" id="{4348B4A6-3E7E-930C-BE25-A9E2B9662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A1077BC8-1B03-0B9D-3976-A7FE95AD71C7}"/>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Key Concepts </a:t>
            </a:r>
          </a:p>
        </p:txBody>
      </p:sp>
      <p:sp>
        <p:nvSpPr>
          <p:cNvPr id="3" name="Content Placeholder 2"/>
          <p:cNvSpPr>
            <a:spLocks noGrp="1"/>
          </p:cNvSpPr>
          <p:nvPr>
            <p:ph sz="quarter" idx="1"/>
          </p:nvPr>
        </p:nvSpPr>
        <p:spPr>
          <a:xfrm>
            <a:off x="304800" y="990600"/>
            <a:ext cx="8382000" cy="5029200"/>
          </a:xfrm>
        </p:spPr>
        <p:txBody>
          <a:bodyPr>
            <a:normAutofit fontScale="77500" lnSpcReduction="20000"/>
          </a:bodyPr>
          <a:lstStyle/>
          <a:p>
            <a:r>
              <a:rPr lang="en-US" b="1" dirty="0"/>
              <a:t>What are Savings? </a:t>
            </a:r>
          </a:p>
          <a:p>
            <a:pPr lvl="1"/>
            <a:r>
              <a:rPr lang="en-US" dirty="0"/>
              <a:t>Savings are the surplus of income over expenditure. </a:t>
            </a:r>
          </a:p>
          <a:p>
            <a:pPr lvl="2"/>
            <a:r>
              <a:rPr lang="en-US" dirty="0"/>
              <a:t>a. Income- Money earned from various sources like Salary, Wages, Interest, dividends, rent etc. </a:t>
            </a:r>
          </a:p>
          <a:p>
            <a:pPr lvl="2"/>
            <a:r>
              <a:rPr lang="en-US" dirty="0"/>
              <a:t>b. Expenditure- Money spent on various items which include essential and non-essential items. </a:t>
            </a:r>
          </a:p>
          <a:p>
            <a:r>
              <a:rPr lang="en-US" dirty="0"/>
              <a:t>People usually meet their short term goals with savings. Money in savings account of a bank earns a small amount of interest and it is easy to withdraw it whenever needed. People can save in savings bank accounts, Post Office savings accounts, etc. </a:t>
            </a:r>
          </a:p>
          <a:p>
            <a:endParaRPr lang="en-US" dirty="0"/>
          </a:p>
          <a:p>
            <a:r>
              <a:rPr lang="en-US" b="1" dirty="0"/>
              <a:t>What are Investments? </a:t>
            </a:r>
          </a:p>
          <a:p>
            <a:pPr lvl="1"/>
            <a:r>
              <a:rPr lang="en-US" dirty="0"/>
              <a:t>Investment is the act of deployment of money out of savings into financial or non-financial products with the expectation of earning higher returns over a period of time. </a:t>
            </a:r>
          </a:p>
          <a:p>
            <a:pPr lvl="1"/>
            <a:r>
              <a:rPr lang="en-US" dirty="0"/>
              <a:t>The various products in which investments may be done are </a:t>
            </a:r>
          </a:p>
          <a:p>
            <a:pPr lvl="2"/>
            <a:r>
              <a:rPr lang="en-US" dirty="0"/>
              <a:t>Financial products viz. fixed deposit in bank, buying shares in stock market, investing in Mutual funds, etc. and </a:t>
            </a:r>
          </a:p>
          <a:p>
            <a:pPr lvl="2"/>
            <a:r>
              <a:rPr lang="en-US" dirty="0"/>
              <a:t>Non-financial products viz. purchase of land, gold, silver, etc. </a:t>
            </a:r>
          </a:p>
          <a:p>
            <a:pPr lvl="1"/>
            <a:r>
              <a:rPr lang="en-US" dirty="0"/>
              <a:t>The investments may be done for short term, medium term or long-term. </a:t>
            </a:r>
          </a:p>
          <a:p>
            <a:pPr lvl="1"/>
            <a:r>
              <a:rPr lang="en-US" dirty="0"/>
              <a:t>While investing one should always remember that return on investments may rise or fall over time and it is quite normal for that to happen. </a:t>
            </a:r>
          </a:p>
        </p:txBody>
      </p:sp>
      <p:sp>
        <p:nvSpPr>
          <p:cNvPr id="2050" name="AutoShape 2" descr="The U.S. Saving Rate is Soaring | NextAdvisor with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descr="D:\Investor Awareness Programs\savings usa.jpg"/>
          <p:cNvPicPr>
            <a:picLocks noChangeAspect="1" noChangeArrowheads="1"/>
          </p:cNvPicPr>
          <p:nvPr/>
        </p:nvPicPr>
        <p:blipFill>
          <a:blip r:embed="rId3">
            <a:clrChange>
              <a:clrFrom>
                <a:srgbClr val="109C6F"/>
              </a:clrFrom>
              <a:clrTo>
                <a:srgbClr val="109C6F">
                  <a:alpha val="0"/>
                </a:srgbClr>
              </a:clrTo>
            </a:clrChange>
          </a:blip>
          <a:srcRect r="15194"/>
          <a:stretch>
            <a:fillRect/>
          </a:stretch>
        </p:blipFill>
        <p:spPr bwMode="auto">
          <a:xfrm>
            <a:off x="6781800" y="5558155"/>
            <a:ext cx="1752600" cy="1299845"/>
          </a:xfrm>
          <a:prstGeom prst="rect">
            <a:avLst/>
          </a:prstGeom>
          <a:noFill/>
        </p:spPr>
      </p:pic>
      <p:pic>
        <p:nvPicPr>
          <p:cNvPr id="4" name="Picture 3">
            <a:extLst>
              <a:ext uri="{FF2B5EF4-FFF2-40B4-BE49-F238E27FC236}">
                <a16:creationId xmlns:a16="http://schemas.microsoft.com/office/drawing/2014/main" id="{B364A341-A56E-9B5C-F5E7-4417AEF21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208E638F-6BB5-F02A-D5B1-FEB157FC5C21}"/>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639762"/>
          </a:xfrm>
        </p:spPr>
        <p:txBody>
          <a:bodyPr>
            <a:normAutofit fontScale="90000"/>
          </a:bodyPr>
          <a:lstStyle/>
          <a:p>
            <a:r>
              <a:rPr lang="en-US" dirty="0"/>
              <a:t>Why Mutual Funds ?</a:t>
            </a:r>
          </a:p>
        </p:txBody>
      </p:sp>
      <p:graphicFrame>
        <p:nvGraphicFramePr>
          <p:cNvPr id="6" name="Diagram 5"/>
          <p:cNvGraphicFramePr/>
          <p:nvPr>
            <p:extLst>
              <p:ext uri="{D42A27DB-BD31-4B8C-83A1-F6EECF244321}">
                <p14:modId xmlns:p14="http://schemas.microsoft.com/office/powerpoint/2010/main" val="4106872508"/>
              </p:ext>
            </p:extLst>
          </p:nvPr>
        </p:nvGraphicFramePr>
        <p:xfrm>
          <a:off x="304800" y="741903"/>
          <a:ext cx="8686800" cy="6055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C6CD215-CCE7-4CB0-9483-EBAD7C631A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72F1C6A2-647C-27F0-E1E4-49174986A493}"/>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639762"/>
          </a:xfrm>
        </p:spPr>
        <p:txBody>
          <a:bodyPr>
            <a:normAutofit fontScale="90000"/>
          </a:bodyPr>
          <a:lstStyle/>
          <a:p>
            <a:r>
              <a:rPr lang="en-US" dirty="0"/>
              <a:t>MF Structure </a:t>
            </a:r>
          </a:p>
        </p:txBody>
      </p:sp>
      <p:pic>
        <p:nvPicPr>
          <p:cNvPr id="27650" name="Picture 2"/>
          <p:cNvPicPr>
            <a:picLocks noChangeAspect="1" noChangeArrowheads="1"/>
          </p:cNvPicPr>
          <p:nvPr/>
        </p:nvPicPr>
        <p:blipFill>
          <a:blip r:embed="rId2"/>
          <a:srcRect l="13470" t="16667" r="36164" b="27083"/>
          <a:stretch>
            <a:fillRect/>
          </a:stretch>
        </p:blipFill>
        <p:spPr bwMode="auto">
          <a:xfrm>
            <a:off x="174978" y="914400"/>
            <a:ext cx="8816622" cy="571500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31785806-E5F2-FBC5-F6B7-990170331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C15DF87E-7C06-8C94-69B9-A375A8FC5A04}"/>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639762"/>
          </a:xfrm>
        </p:spPr>
        <p:txBody>
          <a:bodyPr>
            <a:normAutofit fontScale="90000"/>
          </a:bodyPr>
          <a:lstStyle/>
          <a:p>
            <a:r>
              <a:rPr lang="en-US" dirty="0"/>
              <a:t>Types of Mutual Funds </a:t>
            </a:r>
          </a:p>
        </p:txBody>
      </p:sp>
      <p:graphicFrame>
        <p:nvGraphicFramePr>
          <p:cNvPr id="4" name="Diagram 3"/>
          <p:cNvGraphicFramePr/>
          <p:nvPr>
            <p:extLst>
              <p:ext uri="{D42A27DB-BD31-4B8C-83A1-F6EECF244321}">
                <p14:modId xmlns:p14="http://schemas.microsoft.com/office/powerpoint/2010/main" val="549938202"/>
              </p:ext>
            </p:extLst>
          </p:nvPr>
        </p:nvGraphicFramePr>
        <p:xfrm>
          <a:off x="685800" y="1143000"/>
          <a:ext cx="7239000" cy="539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63EB0F-7FE6-565B-3AC8-7539F34E30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5912842D-5E70-7867-1866-6B39C14FDCE6}"/>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639762"/>
          </a:xfrm>
        </p:spPr>
        <p:txBody>
          <a:bodyPr>
            <a:normAutofit fontScale="90000"/>
          </a:bodyPr>
          <a:lstStyle/>
          <a:p>
            <a:r>
              <a:rPr lang="en-US" dirty="0"/>
              <a:t>Types of Mutual Funds </a:t>
            </a:r>
          </a:p>
        </p:txBody>
      </p:sp>
      <p:graphicFrame>
        <p:nvGraphicFramePr>
          <p:cNvPr id="5" name="Diagram 4"/>
          <p:cNvGraphicFramePr/>
          <p:nvPr/>
        </p:nvGraphicFramePr>
        <p:xfrm>
          <a:off x="457200" y="9906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468B8A5-D1E6-F1E6-7D61-46C78C46EF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270B3C51-EA1D-CFD5-2F9F-B56022ABEDD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639762"/>
          </a:xfrm>
        </p:spPr>
        <p:txBody>
          <a:bodyPr>
            <a:normAutofit fontScale="90000"/>
          </a:bodyPr>
          <a:lstStyle/>
          <a:p>
            <a:r>
              <a:rPr lang="en-US" dirty="0"/>
              <a:t>SEBI Categorization </a:t>
            </a:r>
          </a:p>
        </p:txBody>
      </p:sp>
      <p:sp>
        <p:nvSpPr>
          <p:cNvPr id="3" name="Content Placeholder 2"/>
          <p:cNvSpPr>
            <a:spLocks noGrp="1"/>
          </p:cNvSpPr>
          <p:nvPr>
            <p:ph sz="quarter" idx="1"/>
          </p:nvPr>
        </p:nvSpPr>
        <p:spPr>
          <a:xfrm>
            <a:off x="152400" y="990599"/>
            <a:ext cx="8534400" cy="5806345"/>
          </a:xfrm>
        </p:spPr>
        <p:txBody>
          <a:bodyPr>
            <a:normAutofit lnSpcReduction="10000"/>
          </a:bodyPr>
          <a:lstStyle/>
          <a:p>
            <a:r>
              <a:rPr lang="en-US" dirty="0"/>
              <a:t>As per SEBI guidelines on Categorization and Rationalization of schemes issued in</a:t>
            </a:r>
          </a:p>
          <a:p>
            <a:r>
              <a:rPr lang="en-US" dirty="0"/>
              <a:t>October 2017, mutual fund schemes are classified as –</a:t>
            </a:r>
          </a:p>
          <a:p>
            <a:pPr lvl="2"/>
            <a:r>
              <a:rPr lang="en-US" dirty="0"/>
              <a:t>1. Equity Schemes</a:t>
            </a:r>
          </a:p>
          <a:p>
            <a:pPr lvl="2"/>
            <a:r>
              <a:rPr lang="en-US" dirty="0"/>
              <a:t>2. Debt Schemes</a:t>
            </a:r>
          </a:p>
          <a:p>
            <a:pPr lvl="2"/>
            <a:r>
              <a:rPr lang="en-US" dirty="0"/>
              <a:t>3. Hybrid Schemes</a:t>
            </a:r>
          </a:p>
          <a:p>
            <a:pPr lvl="2"/>
            <a:r>
              <a:rPr lang="en-US" dirty="0"/>
              <a:t>4. Solution Oriented Schemes – For Retirement and Children</a:t>
            </a:r>
          </a:p>
          <a:p>
            <a:pPr lvl="2"/>
            <a:r>
              <a:rPr lang="en-US" dirty="0"/>
              <a:t>5. Other Schemes – Index Funds &amp; ETFs and Fund of Funds</a:t>
            </a:r>
          </a:p>
          <a:p>
            <a:r>
              <a:rPr lang="en-US" dirty="0"/>
              <a:t>• Under Equity category, Large, Mid and Small cap stocks have now been defined.</a:t>
            </a:r>
          </a:p>
          <a:p>
            <a:r>
              <a:rPr lang="en-US" dirty="0"/>
              <a:t>• Naming convention of the schemes, especially debt schemes, as per the risk level of underlying portfolio (e.g., Credit Opportunity Fund is now called Credit Risk Fund)</a:t>
            </a:r>
          </a:p>
          <a:p>
            <a:r>
              <a:rPr lang="en-US" dirty="0"/>
              <a:t>• Balanced / Hybrid funds are further </a:t>
            </a:r>
            <a:r>
              <a:rPr lang="en-US" dirty="0" err="1"/>
              <a:t>categorised</a:t>
            </a:r>
            <a:r>
              <a:rPr lang="en-US" dirty="0"/>
              <a:t> into conservative hybrid fund, balanced hybrid fund and aggressive hybrid fund etc.</a:t>
            </a:r>
          </a:p>
        </p:txBody>
      </p:sp>
      <p:pic>
        <p:nvPicPr>
          <p:cNvPr id="6" name="Picture 5">
            <a:extLst>
              <a:ext uri="{FF2B5EF4-FFF2-40B4-BE49-F238E27FC236}">
                <a16:creationId xmlns:a16="http://schemas.microsoft.com/office/drawing/2014/main" id="{35C507B8-12CA-0F97-7D8D-70CC31F79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C11E6C8C-F9BF-C401-15AC-4A22F8DA8A19}"/>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217" y="670719"/>
            <a:ext cx="6934200" cy="639762"/>
          </a:xfrm>
        </p:spPr>
        <p:txBody>
          <a:bodyPr>
            <a:normAutofit fontScale="90000"/>
          </a:bodyPr>
          <a:lstStyle/>
          <a:p>
            <a:pPr algn="ctr"/>
            <a:r>
              <a:rPr lang="en-US" dirty="0"/>
              <a:t>Equity Schemes / </a:t>
            </a:r>
            <a:br>
              <a:rPr lang="en-US" dirty="0"/>
            </a:br>
            <a:r>
              <a:rPr lang="en-US" dirty="0"/>
              <a:t>Fund Categories </a:t>
            </a:r>
          </a:p>
        </p:txBody>
      </p:sp>
      <p:sp>
        <p:nvSpPr>
          <p:cNvPr id="3" name="Content Placeholder 2"/>
          <p:cNvSpPr>
            <a:spLocks noGrp="1"/>
          </p:cNvSpPr>
          <p:nvPr>
            <p:ph sz="quarter" idx="1"/>
          </p:nvPr>
        </p:nvSpPr>
        <p:spPr>
          <a:xfrm>
            <a:off x="76200" y="1310480"/>
            <a:ext cx="8915400" cy="5486465"/>
          </a:xfrm>
        </p:spPr>
        <p:txBody>
          <a:bodyPr/>
          <a:lstStyle/>
          <a:p>
            <a:r>
              <a:rPr lang="en-US" dirty="0"/>
              <a:t>Multi Cap Fund* • At least 65% investment in equity &amp; equity related instruments</a:t>
            </a:r>
          </a:p>
          <a:p>
            <a:r>
              <a:rPr lang="en-US" dirty="0"/>
              <a:t>Large Cap Fund • At least 80% investment in large cap stocks</a:t>
            </a:r>
          </a:p>
          <a:p>
            <a:r>
              <a:rPr lang="en-US" dirty="0"/>
              <a:t>Large &amp; Mid Cap Fund • At least 35% investment in large cap stocks and 35% in mid cap stocks</a:t>
            </a:r>
          </a:p>
          <a:p>
            <a:r>
              <a:rPr lang="en-US" dirty="0"/>
              <a:t>Mid Cap Fund • At least 65% investment in mid cap stocks</a:t>
            </a:r>
          </a:p>
          <a:p>
            <a:r>
              <a:rPr lang="en-US" dirty="0"/>
              <a:t>Small cap Fund • At least 65% investment in small cap stocks</a:t>
            </a:r>
          </a:p>
        </p:txBody>
      </p:sp>
      <p:pic>
        <p:nvPicPr>
          <p:cNvPr id="6" name="Picture 5">
            <a:extLst>
              <a:ext uri="{FF2B5EF4-FFF2-40B4-BE49-F238E27FC236}">
                <a16:creationId xmlns:a16="http://schemas.microsoft.com/office/drawing/2014/main" id="{B02C4665-67CA-7772-63CA-FFD61F4080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7896C137-B5A0-4696-4D66-3C3631034156}"/>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639762"/>
          </a:xfrm>
        </p:spPr>
        <p:txBody>
          <a:bodyPr>
            <a:normAutofit fontScale="90000"/>
          </a:bodyPr>
          <a:lstStyle/>
          <a:p>
            <a:r>
              <a:rPr lang="en-US" dirty="0"/>
              <a:t>Equity Funds </a:t>
            </a:r>
          </a:p>
        </p:txBody>
      </p:sp>
      <p:sp>
        <p:nvSpPr>
          <p:cNvPr id="3" name="Content Placeholder 2"/>
          <p:cNvSpPr>
            <a:spLocks noGrp="1"/>
          </p:cNvSpPr>
          <p:nvPr>
            <p:ph sz="quarter" idx="1"/>
          </p:nvPr>
        </p:nvSpPr>
        <p:spPr>
          <a:xfrm>
            <a:off x="76199" y="990599"/>
            <a:ext cx="9067799" cy="5806345"/>
          </a:xfrm>
        </p:spPr>
        <p:txBody>
          <a:bodyPr>
            <a:normAutofit/>
          </a:bodyPr>
          <a:lstStyle/>
          <a:p>
            <a:r>
              <a:rPr lang="en-US" dirty="0"/>
              <a:t>Dividend Yield Fund: </a:t>
            </a:r>
          </a:p>
          <a:p>
            <a:pPr lvl="2"/>
            <a:r>
              <a:rPr lang="en-US" dirty="0"/>
              <a:t>Predominantly invest in dividend yielding stocks, with at least 65% in stocks</a:t>
            </a:r>
          </a:p>
          <a:p>
            <a:r>
              <a:rPr lang="en-US" dirty="0"/>
              <a:t>Value Fund </a:t>
            </a:r>
          </a:p>
          <a:p>
            <a:pPr lvl="2"/>
            <a:r>
              <a:rPr lang="en-US" dirty="0"/>
              <a:t>Value investment strategy, with at least 65% in stocks</a:t>
            </a:r>
          </a:p>
          <a:p>
            <a:r>
              <a:rPr lang="en-US" dirty="0"/>
              <a:t>Contra Fund </a:t>
            </a:r>
          </a:p>
          <a:p>
            <a:pPr lvl="2"/>
            <a:r>
              <a:rPr lang="en-US" dirty="0"/>
              <a:t>Scheme follows contrarian investment strategy with at least 65% in stocks</a:t>
            </a:r>
          </a:p>
          <a:p>
            <a:r>
              <a:rPr lang="en-US" dirty="0"/>
              <a:t>Focused Fund </a:t>
            </a:r>
          </a:p>
          <a:p>
            <a:pPr lvl="2"/>
            <a:r>
              <a:rPr lang="en-US" dirty="0"/>
              <a:t>Focused on the number of stocks (maximum 30) with at least 65% in equity &amp; equity related instruments</a:t>
            </a:r>
          </a:p>
          <a:p>
            <a:r>
              <a:rPr lang="en-US" dirty="0" err="1"/>
              <a:t>Sectoral</a:t>
            </a:r>
            <a:r>
              <a:rPr lang="en-US" dirty="0"/>
              <a:t>/ Thematic Fund</a:t>
            </a:r>
          </a:p>
          <a:p>
            <a:pPr lvl="2"/>
            <a:r>
              <a:rPr lang="en-US" dirty="0"/>
              <a:t>At least 80% investment in stocks of a particular sector/ theme</a:t>
            </a:r>
          </a:p>
          <a:p>
            <a:r>
              <a:rPr lang="en-US" dirty="0"/>
              <a:t>ELSS </a:t>
            </a:r>
          </a:p>
          <a:p>
            <a:pPr lvl="2"/>
            <a:r>
              <a:rPr lang="en-US" dirty="0"/>
              <a:t>At least 80% in stocks in accordance with Equity Linked Saving Scheme, 2005, notified by Ministry of Finance</a:t>
            </a:r>
          </a:p>
        </p:txBody>
      </p:sp>
      <p:pic>
        <p:nvPicPr>
          <p:cNvPr id="6" name="Picture 5">
            <a:extLst>
              <a:ext uri="{FF2B5EF4-FFF2-40B4-BE49-F238E27FC236}">
                <a16:creationId xmlns:a16="http://schemas.microsoft.com/office/drawing/2014/main" id="{2310871D-2CA3-B633-EACF-A9E5F35B1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8BA1FAA2-8BEB-13E3-1154-8776FEBCD013}"/>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324600" cy="639762"/>
          </a:xfrm>
        </p:spPr>
        <p:txBody>
          <a:bodyPr>
            <a:normAutofit fontScale="90000"/>
          </a:bodyPr>
          <a:lstStyle/>
          <a:p>
            <a:pPr algn="ctr"/>
            <a:r>
              <a:rPr lang="en-US" dirty="0"/>
              <a:t>ELSS Equity Linked Savings Scheme </a:t>
            </a:r>
          </a:p>
        </p:txBody>
      </p:sp>
      <p:graphicFrame>
        <p:nvGraphicFramePr>
          <p:cNvPr id="4" name="Diagram 3"/>
          <p:cNvGraphicFramePr/>
          <p:nvPr>
            <p:extLst>
              <p:ext uri="{D42A27DB-BD31-4B8C-83A1-F6EECF244321}">
                <p14:modId xmlns:p14="http://schemas.microsoft.com/office/powerpoint/2010/main" val="4111162216"/>
              </p:ext>
            </p:extLst>
          </p:nvPr>
        </p:nvGraphicFramePr>
        <p:xfrm>
          <a:off x="152400" y="1374948"/>
          <a:ext cx="8839200" cy="4873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6B1EDE3-611A-3751-EA2B-2C1E70E9FC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D6DC4A3C-3BC4-1EBE-1F25-7D8E7E480A3C}"/>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639762"/>
          </a:xfrm>
        </p:spPr>
        <p:txBody>
          <a:bodyPr>
            <a:normAutofit fontScale="90000"/>
          </a:bodyPr>
          <a:lstStyle/>
          <a:p>
            <a:r>
              <a:rPr lang="en-US" dirty="0"/>
              <a:t>Debt Funds </a:t>
            </a:r>
          </a:p>
        </p:txBody>
      </p:sp>
      <p:sp>
        <p:nvSpPr>
          <p:cNvPr id="3" name="Content Placeholder 2"/>
          <p:cNvSpPr>
            <a:spLocks noGrp="1"/>
          </p:cNvSpPr>
          <p:nvPr>
            <p:ph sz="quarter" idx="1"/>
          </p:nvPr>
        </p:nvSpPr>
        <p:spPr>
          <a:xfrm>
            <a:off x="76200" y="4633055"/>
            <a:ext cx="8610600" cy="2453545"/>
          </a:xfrm>
        </p:spPr>
        <p:txBody>
          <a:bodyPr/>
          <a:lstStyle/>
          <a:p>
            <a:r>
              <a:rPr lang="en-US" dirty="0"/>
              <a:t>Money Market | Bonds | is primary</a:t>
            </a:r>
          </a:p>
          <a:p>
            <a:r>
              <a:rPr lang="en-US" dirty="0"/>
              <a:t>Usually referred  by corporates and treasuries </a:t>
            </a:r>
          </a:p>
          <a:p>
            <a:r>
              <a:rPr lang="en-US" dirty="0"/>
              <a:t>Individuals can invest for shorter durations </a:t>
            </a:r>
          </a:p>
          <a:p>
            <a:r>
              <a:rPr lang="en-US" dirty="0"/>
              <a:t>Not risk free </a:t>
            </a:r>
          </a:p>
        </p:txBody>
      </p:sp>
      <p:pic>
        <p:nvPicPr>
          <p:cNvPr id="28674" name="Picture 2" descr="D:\Investor Awareness Programs\debt funds 11.png"/>
          <p:cNvPicPr>
            <a:picLocks noChangeAspect="1" noChangeArrowheads="1"/>
          </p:cNvPicPr>
          <p:nvPr/>
        </p:nvPicPr>
        <p:blipFill>
          <a:blip r:embed="rId2">
            <a:duotone>
              <a:prstClr val="black"/>
              <a:schemeClr val="tx2">
                <a:tint val="45000"/>
                <a:satMod val="400000"/>
              </a:schemeClr>
            </a:duotone>
          </a:blip>
          <a:srcRect l="4185" t="7564" r="5066" b="4420"/>
          <a:stretch>
            <a:fillRect/>
          </a:stretch>
        </p:blipFill>
        <p:spPr bwMode="auto">
          <a:xfrm>
            <a:off x="914400" y="990599"/>
            <a:ext cx="6484028" cy="3525297"/>
          </a:xfrm>
          <a:prstGeom prst="rect">
            <a:avLst/>
          </a:prstGeom>
          <a:noFill/>
        </p:spPr>
      </p:pic>
      <p:pic>
        <p:nvPicPr>
          <p:cNvPr id="4" name="Picture 3">
            <a:extLst>
              <a:ext uri="{FF2B5EF4-FFF2-40B4-BE49-F238E27FC236}">
                <a16:creationId xmlns:a16="http://schemas.microsoft.com/office/drawing/2014/main" id="{E1826E76-82AA-F323-7478-CC5585362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3369DACA-30DC-CB22-B7DD-30CEA7E9EB16}"/>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Debt Funds </a:t>
            </a:r>
          </a:p>
        </p:txBody>
      </p:sp>
      <p:pic>
        <p:nvPicPr>
          <p:cNvPr id="29698" name="Picture 2" descr="D:\Investor Awareness Programs\types_of_debt_funds.png"/>
          <p:cNvPicPr>
            <a:picLocks noChangeAspect="1" noChangeArrowheads="1"/>
          </p:cNvPicPr>
          <p:nvPr/>
        </p:nvPicPr>
        <p:blipFill>
          <a:blip r:embed="rId2"/>
          <a:srcRect l="14000" t="16667" r="11000" b="28667"/>
          <a:stretch>
            <a:fillRect/>
          </a:stretch>
        </p:blipFill>
        <p:spPr bwMode="auto">
          <a:xfrm>
            <a:off x="228599" y="914400"/>
            <a:ext cx="8781585" cy="5486400"/>
          </a:xfrm>
          <a:prstGeom prst="rect">
            <a:avLst/>
          </a:prstGeom>
          <a:noFill/>
        </p:spPr>
      </p:pic>
      <p:pic>
        <p:nvPicPr>
          <p:cNvPr id="3" name="Picture 2">
            <a:extLst>
              <a:ext uri="{FF2B5EF4-FFF2-40B4-BE49-F238E27FC236}">
                <a16:creationId xmlns:a16="http://schemas.microsoft.com/office/drawing/2014/main" id="{988E4164-7C21-A03E-1F6B-2FC211EA9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404E922F-C392-41E5-4A6C-A1610B20E34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639762"/>
          </a:xfrm>
        </p:spPr>
        <p:txBody>
          <a:bodyPr>
            <a:normAutofit fontScale="90000"/>
          </a:bodyPr>
          <a:lstStyle/>
          <a:p>
            <a:r>
              <a:rPr lang="en-US" dirty="0"/>
              <a:t>Savings VS Investments </a:t>
            </a:r>
          </a:p>
        </p:txBody>
      </p:sp>
      <p:graphicFrame>
        <p:nvGraphicFramePr>
          <p:cNvPr id="4" name="Table 3"/>
          <p:cNvGraphicFramePr>
            <a:graphicFrameLocks noGrp="1"/>
          </p:cNvGraphicFramePr>
          <p:nvPr>
            <p:extLst>
              <p:ext uri="{D42A27DB-BD31-4B8C-83A1-F6EECF244321}">
                <p14:modId xmlns:p14="http://schemas.microsoft.com/office/powerpoint/2010/main" val="3787044236"/>
              </p:ext>
            </p:extLst>
          </p:nvPr>
        </p:nvGraphicFramePr>
        <p:xfrm>
          <a:off x="304800" y="1066800"/>
          <a:ext cx="8534400" cy="5516563"/>
        </p:xfrm>
        <a:graphic>
          <a:graphicData uri="http://schemas.openxmlformats.org/drawingml/2006/table">
            <a:tbl>
              <a:tblPr firstRow="1" bandRow="1">
                <a:tableStyleId>{5C22544A-7EE6-4342-B048-85BDC9FD1C3A}</a:tableStyleId>
              </a:tblPr>
              <a:tblGrid>
                <a:gridCol w="775855">
                  <a:extLst>
                    <a:ext uri="{9D8B030D-6E8A-4147-A177-3AD203B41FA5}">
                      <a16:colId xmlns:a16="http://schemas.microsoft.com/office/drawing/2014/main" val="20000"/>
                    </a:ext>
                  </a:extLst>
                </a:gridCol>
                <a:gridCol w="3801687">
                  <a:extLst>
                    <a:ext uri="{9D8B030D-6E8A-4147-A177-3AD203B41FA5}">
                      <a16:colId xmlns:a16="http://schemas.microsoft.com/office/drawing/2014/main" val="20001"/>
                    </a:ext>
                  </a:extLst>
                </a:gridCol>
                <a:gridCol w="3956858">
                  <a:extLst>
                    <a:ext uri="{9D8B030D-6E8A-4147-A177-3AD203B41FA5}">
                      <a16:colId xmlns:a16="http://schemas.microsoft.com/office/drawing/2014/main" val="20002"/>
                    </a:ext>
                  </a:extLst>
                </a:gridCol>
              </a:tblGrid>
              <a:tr h="428870">
                <a:tc>
                  <a:txBody>
                    <a:bodyPr/>
                    <a:lstStyle/>
                    <a:p>
                      <a:r>
                        <a:rPr lang="en-US" dirty="0" err="1"/>
                        <a:t>Sr.No</a:t>
                      </a:r>
                      <a:endParaRPr lang="en-US" dirty="0"/>
                    </a:p>
                  </a:txBody>
                  <a:tcPr/>
                </a:tc>
                <a:tc>
                  <a:txBody>
                    <a:bodyPr/>
                    <a:lstStyle/>
                    <a:p>
                      <a:r>
                        <a:rPr lang="en-US" dirty="0"/>
                        <a:t>Savings </a:t>
                      </a:r>
                    </a:p>
                  </a:txBody>
                  <a:tcPr/>
                </a:tc>
                <a:tc>
                  <a:txBody>
                    <a:bodyPr/>
                    <a:lstStyle/>
                    <a:p>
                      <a:r>
                        <a:rPr lang="en-US" dirty="0"/>
                        <a:t>Investments </a:t>
                      </a:r>
                    </a:p>
                  </a:txBody>
                  <a:tcPr/>
                </a:tc>
                <a:extLst>
                  <a:ext uri="{0D108BD9-81ED-4DB2-BD59-A6C34878D82A}">
                    <a16:rowId xmlns:a16="http://schemas.microsoft.com/office/drawing/2014/main" val="10000"/>
                  </a:ext>
                </a:extLst>
              </a:tr>
              <a:tr h="428870">
                <a:tc>
                  <a:txBody>
                    <a:bodyPr/>
                    <a:lstStyle/>
                    <a:p>
                      <a:r>
                        <a:rPr lang="en-US" dirty="0"/>
                        <a:t>1</a:t>
                      </a:r>
                    </a:p>
                  </a:txBody>
                  <a:tcPr/>
                </a:tc>
                <a:tc>
                  <a:txBody>
                    <a:bodyPr/>
                    <a:lstStyle/>
                    <a:p>
                      <a:r>
                        <a:rPr lang="en-US" dirty="0"/>
                        <a:t>Bank usually or Cash </a:t>
                      </a:r>
                    </a:p>
                  </a:txBody>
                  <a:tcPr/>
                </a:tc>
                <a:tc>
                  <a:txBody>
                    <a:bodyPr/>
                    <a:lstStyle/>
                    <a:p>
                      <a:r>
                        <a:rPr lang="en-US" dirty="0"/>
                        <a:t>Financial or Non Financial Products </a:t>
                      </a:r>
                    </a:p>
                  </a:txBody>
                  <a:tcPr/>
                </a:tc>
                <a:extLst>
                  <a:ext uri="{0D108BD9-81ED-4DB2-BD59-A6C34878D82A}">
                    <a16:rowId xmlns:a16="http://schemas.microsoft.com/office/drawing/2014/main" val="10001"/>
                  </a:ext>
                </a:extLst>
              </a:tr>
              <a:tr h="428870">
                <a:tc>
                  <a:txBody>
                    <a:bodyPr/>
                    <a:lstStyle/>
                    <a:p>
                      <a:r>
                        <a:rPr lang="en-US" dirty="0"/>
                        <a:t>2</a:t>
                      </a:r>
                    </a:p>
                  </a:txBody>
                  <a:tcPr/>
                </a:tc>
                <a:tc>
                  <a:txBody>
                    <a:bodyPr/>
                    <a:lstStyle/>
                    <a:p>
                      <a:r>
                        <a:rPr lang="en-US" dirty="0"/>
                        <a:t>Balance amount (Income –Exp)</a:t>
                      </a:r>
                    </a:p>
                  </a:txBody>
                  <a:tcPr/>
                </a:tc>
                <a:tc>
                  <a:txBody>
                    <a:bodyPr/>
                    <a:lstStyle/>
                    <a:p>
                      <a:r>
                        <a:rPr lang="en-US" dirty="0"/>
                        <a:t>Deployed from Savings (not automatic)</a:t>
                      </a:r>
                    </a:p>
                  </a:txBody>
                  <a:tcPr/>
                </a:tc>
                <a:extLst>
                  <a:ext uri="{0D108BD9-81ED-4DB2-BD59-A6C34878D82A}">
                    <a16:rowId xmlns:a16="http://schemas.microsoft.com/office/drawing/2014/main" val="10002"/>
                  </a:ext>
                </a:extLst>
              </a:tr>
              <a:tr h="1691981">
                <a:tc>
                  <a:txBody>
                    <a:bodyPr/>
                    <a:lstStyle/>
                    <a:p>
                      <a:r>
                        <a:rPr lang="en-US" dirty="0"/>
                        <a:t>3</a:t>
                      </a:r>
                    </a:p>
                  </a:txBody>
                  <a:tcPr/>
                </a:tc>
                <a:tc>
                  <a:txBody>
                    <a:bodyPr/>
                    <a:lstStyle/>
                    <a:p>
                      <a:r>
                        <a:rPr lang="en-US" dirty="0"/>
                        <a:t>Purpose</a:t>
                      </a:r>
                    </a:p>
                    <a:p>
                      <a:r>
                        <a:rPr lang="en-US" dirty="0"/>
                        <a:t>Maintain Liquidity </a:t>
                      </a:r>
                    </a:p>
                  </a:txBody>
                  <a:tcPr/>
                </a:tc>
                <a:tc>
                  <a:txBody>
                    <a:bodyPr/>
                    <a:lstStyle/>
                    <a:p>
                      <a:r>
                        <a:rPr lang="en-US" dirty="0"/>
                        <a:t>Purpose </a:t>
                      </a:r>
                    </a:p>
                    <a:p>
                      <a:r>
                        <a:rPr lang="en-US" dirty="0"/>
                        <a:t>Create Assets</a:t>
                      </a:r>
                    </a:p>
                    <a:p>
                      <a:r>
                        <a:rPr lang="en-US" dirty="0"/>
                        <a:t>Grow</a:t>
                      </a:r>
                      <a:r>
                        <a:rPr lang="en-US" baseline="0" dirty="0"/>
                        <a:t> Money</a:t>
                      </a:r>
                    </a:p>
                    <a:p>
                      <a:r>
                        <a:rPr lang="en-US" baseline="0" dirty="0"/>
                        <a:t>Generate cash flow</a:t>
                      </a:r>
                    </a:p>
                    <a:p>
                      <a:r>
                        <a:rPr lang="en-US" baseline="0" dirty="0"/>
                        <a:t>Generate Value </a:t>
                      </a:r>
                      <a:endParaRPr lang="en-US" dirty="0"/>
                    </a:p>
                  </a:txBody>
                  <a:tcPr/>
                </a:tc>
                <a:extLst>
                  <a:ext uri="{0D108BD9-81ED-4DB2-BD59-A6C34878D82A}">
                    <a16:rowId xmlns:a16="http://schemas.microsoft.com/office/drawing/2014/main" val="10003"/>
                  </a:ext>
                </a:extLst>
              </a:tr>
              <a:tr h="740242">
                <a:tc>
                  <a:txBody>
                    <a:bodyPr/>
                    <a:lstStyle/>
                    <a:p>
                      <a:r>
                        <a:rPr lang="en-US" dirty="0"/>
                        <a:t>4</a:t>
                      </a:r>
                    </a:p>
                  </a:txBody>
                  <a:tcPr/>
                </a:tc>
                <a:tc>
                  <a:txBody>
                    <a:bodyPr/>
                    <a:lstStyle/>
                    <a:p>
                      <a:r>
                        <a:rPr lang="en-US" dirty="0"/>
                        <a:t>Risk </a:t>
                      </a:r>
                    </a:p>
                    <a:p>
                      <a:r>
                        <a:rPr lang="en-US" dirty="0"/>
                        <a:t>Low / Negligible </a:t>
                      </a:r>
                    </a:p>
                  </a:txBody>
                  <a:tcPr/>
                </a:tc>
                <a:tc>
                  <a:txBody>
                    <a:bodyPr/>
                    <a:lstStyle/>
                    <a:p>
                      <a:r>
                        <a:rPr lang="en-US" dirty="0"/>
                        <a:t>Risk</a:t>
                      </a:r>
                    </a:p>
                    <a:p>
                      <a:r>
                        <a:rPr lang="en-US" dirty="0"/>
                        <a:t>Depends on asset class </a:t>
                      </a:r>
                    </a:p>
                  </a:txBody>
                  <a:tcPr/>
                </a:tc>
                <a:extLst>
                  <a:ext uri="{0D108BD9-81ED-4DB2-BD59-A6C34878D82A}">
                    <a16:rowId xmlns:a16="http://schemas.microsoft.com/office/drawing/2014/main" val="10004"/>
                  </a:ext>
                </a:extLst>
              </a:tr>
              <a:tr h="740242">
                <a:tc>
                  <a:txBody>
                    <a:bodyPr/>
                    <a:lstStyle/>
                    <a:p>
                      <a:r>
                        <a:rPr lang="en-US" dirty="0"/>
                        <a:t>5</a:t>
                      </a:r>
                    </a:p>
                  </a:txBody>
                  <a:tcPr/>
                </a:tc>
                <a:tc>
                  <a:txBody>
                    <a:bodyPr/>
                    <a:lstStyle/>
                    <a:p>
                      <a:r>
                        <a:rPr lang="en-US" dirty="0"/>
                        <a:t>Liquidity </a:t>
                      </a:r>
                    </a:p>
                    <a:p>
                      <a:r>
                        <a:rPr lang="en-US" dirty="0"/>
                        <a:t>High </a:t>
                      </a:r>
                    </a:p>
                  </a:txBody>
                  <a:tcPr/>
                </a:tc>
                <a:tc>
                  <a:txBody>
                    <a:bodyPr/>
                    <a:lstStyle/>
                    <a:p>
                      <a:r>
                        <a:rPr lang="en-US" dirty="0"/>
                        <a:t>Liquidity</a:t>
                      </a:r>
                    </a:p>
                    <a:p>
                      <a:r>
                        <a:rPr lang="en-US" dirty="0"/>
                        <a:t>Depends on asset class </a:t>
                      </a:r>
                    </a:p>
                  </a:txBody>
                  <a:tcPr/>
                </a:tc>
                <a:extLst>
                  <a:ext uri="{0D108BD9-81ED-4DB2-BD59-A6C34878D82A}">
                    <a16:rowId xmlns:a16="http://schemas.microsoft.com/office/drawing/2014/main" val="10005"/>
                  </a:ext>
                </a:extLst>
              </a:tr>
              <a:tr h="1057488">
                <a:tc>
                  <a:txBody>
                    <a:bodyPr/>
                    <a:lstStyle/>
                    <a:p>
                      <a:r>
                        <a:rPr lang="en-US" dirty="0"/>
                        <a:t>6</a:t>
                      </a:r>
                    </a:p>
                  </a:txBody>
                  <a:tcPr/>
                </a:tc>
                <a:tc>
                  <a:txBody>
                    <a:bodyPr/>
                    <a:lstStyle/>
                    <a:p>
                      <a:r>
                        <a:rPr lang="en-US" dirty="0"/>
                        <a:t>Action Required </a:t>
                      </a:r>
                    </a:p>
                    <a:p>
                      <a:r>
                        <a:rPr lang="en-US" dirty="0"/>
                        <a:t>Spend less </a:t>
                      </a:r>
                    </a:p>
                  </a:txBody>
                  <a:tcPr/>
                </a:tc>
                <a:tc>
                  <a:txBody>
                    <a:bodyPr/>
                    <a:lstStyle/>
                    <a:p>
                      <a:r>
                        <a:rPr lang="en-US" dirty="0"/>
                        <a:t>Action Required</a:t>
                      </a:r>
                    </a:p>
                    <a:p>
                      <a:r>
                        <a:rPr lang="en-US" dirty="0"/>
                        <a:t>Invest after understanding your requirements </a:t>
                      </a:r>
                    </a:p>
                  </a:txBody>
                  <a:tcPr/>
                </a:tc>
                <a:extLst>
                  <a:ext uri="{0D108BD9-81ED-4DB2-BD59-A6C34878D82A}">
                    <a16:rowId xmlns:a16="http://schemas.microsoft.com/office/drawing/2014/main" val="10006"/>
                  </a:ext>
                </a:extLst>
              </a:tr>
            </a:tbl>
          </a:graphicData>
        </a:graphic>
      </p:graphicFrame>
      <p:pic>
        <p:nvPicPr>
          <p:cNvPr id="6" name="Picture 2" descr="D:\Investor Awareness Programs\savings investments.jpg"/>
          <p:cNvPicPr>
            <a:picLocks noChangeAspect="1" noChangeArrowheads="1"/>
          </p:cNvPicPr>
          <p:nvPr/>
        </p:nvPicPr>
        <p:blipFill>
          <a:blip r:embed="rId3">
            <a:clrChange>
              <a:clrFrom>
                <a:srgbClr val="FFFFFF"/>
              </a:clrFrom>
              <a:clrTo>
                <a:srgbClr val="FFFFFF">
                  <a:alpha val="0"/>
                </a:srgbClr>
              </a:clrTo>
            </a:clrChange>
          </a:blip>
          <a:srcRect t="22989" r="66897" b="17241"/>
          <a:stretch>
            <a:fillRect/>
          </a:stretch>
        </p:blipFill>
        <p:spPr bwMode="auto">
          <a:xfrm>
            <a:off x="2895600" y="2590800"/>
            <a:ext cx="1617785" cy="1752600"/>
          </a:xfrm>
          <a:prstGeom prst="rect">
            <a:avLst/>
          </a:prstGeom>
          <a:noFill/>
        </p:spPr>
      </p:pic>
      <p:pic>
        <p:nvPicPr>
          <p:cNvPr id="7" name="Picture 2" descr="D:\Investor Awareness Programs\savings investments.jpg"/>
          <p:cNvPicPr>
            <a:picLocks noChangeAspect="1" noChangeArrowheads="1"/>
          </p:cNvPicPr>
          <p:nvPr/>
        </p:nvPicPr>
        <p:blipFill>
          <a:blip r:embed="rId3">
            <a:clrChange>
              <a:clrFrom>
                <a:srgbClr val="FFFFFF"/>
              </a:clrFrom>
              <a:clrTo>
                <a:srgbClr val="FFFFFF">
                  <a:alpha val="0"/>
                </a:srgbClr>
              </a:clrTo>
            </a:clrChange>
          </a:blip>
          <a:srcRect l="34330" t="22989" r="1916" b="17241"/>
          <a:stretch>
            <a:fillRect/>
          </a:stretch>
        </p:blipFill>
        <p:spPr bwMode="auto">
          <a:xfrm>
            <a:off x="6477000" y="2438400"/>
            <a:ext cx="2438400" cy="1371600"/>
          </a:xfrm>
          <a:prstGeom prst="rect">
            <a:avLst/>
          </a:prstGeom>
          <a:noFill/>
        </p:spPr>
      </p:pic>
      <p:sp>
        <p:nvSpPr>
          <p:cNvPr id="10" name="Bevel 9"/>
          <p:cNvSpPr/>
          <p:nvPr/>
        </p:nvSpPr>
        <p:spPr>
          <a:xfrm>
            <a:off x="7620000" y="4343400"/>
            <a:ext cx="1066800" cy="1371600"/>
          </a:xfrm>
          <a:prstGeom prst="beve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a:t>
            </a:r>
          </a:p>
          <a:p>
            <a:pPr algn="ctr"/>
            <a:r>
              <a:rPr lang="en-US" dirty="0"/>
              <a:t>Read </a:t>
            </a:r>
          </a:p>
          <a:p>
            <a:pPr algn="ctr"/>
            <a:r>
              <a:rPr lang="en-US" dirty="0"/>
              <a:t>At</a:t>
            </a:r>
          </a:p>
          <a:p>
            <a:pPr algn="ctr"/>
            <a:r>
              <a:rPr lang="en-US" dirty="0"/>
              <a:t>Home </a:t>
            </a:r>
          </a:p>
        </p:txBody>
      </p:sp>
      <p:pic>
        <p:nvPicPr>
          <p:cNvPr id="3" name="Picture 2">
            <a:extLst>
              <a:ext uri="{FF2B5EF4-FFF2-40B4-BE49-F238E27FC236}">
                <a16:creationId xmlns:a16="http://schemas.microsoft.com/office/drawing/2014/main" id="{B1BA13C7-C677-F1A7-C183-17F0FA5713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99681043-1C46-892A-D714-163F5B6CDC94}"/>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639762"/>
          </a:xfrm>
        </p:spPr>
        <p:txBody>
          <a:bodyPr>
            <a:normAutofit fontScale="90000"/>
          </a:bodyPr>
          <a:lstStyle/>
          <a:p>
            <a:r>
              <a:rPr lang="en-US" dirty="0"/>
              <a:t>Hybrid Funds </a:t>
            </a:r>
          </a:p>
        </p:txBody>
      </p:sp>
      <p:sp>
        <p:nvSpPr>
          <p:cNvPr id="3" name="Content Placeholder 2"/>
          <p:cNvSpPr>
            <a:spLocks noGrp="1"/>
          </p:cNvSpPr>
          <p:nvPr>
            <p:ph sz="quarter" idx="1"/>
          </p:nvPr>
        </p:nvSpPr>
        <p:spPr>
          <a:xfrm>
            <a:off x="76200" y="990599"/>
            <a:ext cx="8915400" cy="1503903"/>
          </a:xfrm>
        </p:spPr>
        <p:txBody>
          <a:bodyPr>
            <a:noAutofit/>
          </a:bodyPr>
          <a:lstStyle/>
          <a:p>
            <a:r>
              <a:rPr lang="en-US" sz="2000" dirty="0"/>
              <a:t>A hybrid fund is </a:t>
            </a:r>
            <a:r>
              <a:rPr lang="en-US" sz="2000" b="1" dirty="0"/>
              <a:t>a classification of a mutual fund or ETF that invests in different types of assets or asset classes to produce a diversified portfolio </a:t>
            </a:r>
          </a:p>
          <a:p>
            <a:r>
              <a:rPr lang="en-US" sz="2000" dirty="0"/>
              <a:t>Multiple possibilities in mix and match…</a:t>
            </a:r>
          </a:p>
          <a:p>
            <a:r>
              <a:rPr lang="en-US" sz="2000" dirty="0"/>
              <a:t>SEBI has classified Hybrid funds in to 7 sub categories </a:t>
            </a:r>
          </a:p>
        </p:txBody>
      </p:sp>
      <p:graphicFrame>
        <p:nvGraphicFramePr>
          <p:cNvPr id="4" name="Table 3"/>
          <p:cNvGraphicFramePr>
            <a:graphicFrameLocks noGrp="1"/>
          </p:cNvGraphicFramePr>
          <p:nvPr>
            <p:extLst>
              <p:ext uri="{D42A27DB-BD31-4B8C-83A1-F6EECF244321}">
                <p14:modId xmlns:p14="http://schemas.microsoft.com/office/powerpoint/2010/main" val="4142178791"/>
              </p:ext>
            </p:extLst>
          </p:nvPr>
        </p:nvGraphicFramePr>
        <p:xfrm>
          <a:off x="76200" y="2895603"/>
          <a:ext cx="8915400" cy="3886197"/>
        </p:xfrm>
        <a:graphic>
          <a:graphicData uri="http://schemas.openxmlformats.org/drawingml/2006/table">
            <a:tbl>
              <a:tblPr firstRow="1" bandRow="1">
                <a:tableStyleId>{5C22544A-7EE6-4342-B048-85BDC9FD1C3A}</a:tableStyleId>
              </a:tblPr>
              <a:tblGrid>
                <a:gridCol w="891540">
                  <a:extLst>
                    <a:ext uri="{9D8B030D-6E8A-4147-A177-3AD203B41FA5}">
                      <a16:colId xmlns:a16="http://schemas.microsoft.com/office/drawing/2014/main" val="20000"/>
                    </a:ext>
                  </a:extLst>
                </a:gridCol>
                <a:gridCol w="1945178">
                  <a:extLst>
                    <a:ext uri="{9D8B030D-6E8A-4147-A177-3AD203B41FA5}">
                      <a16:colId xmlns:a16="http://schemas.microsoft.com/office/drawing/2014/main" val="20001"/>
                    </a:ext>
                  </a:extLst>
                </a:gridCol>
                <a:gridCol w="6078682">
                  <a:extLst>
                    <a:ext uri="{9D8B030D-6E8A-4147-A177-3AD203B41FA5}">
                      <a16:colId xmlns:a16="http://schemas.microsoft.com/office/drawing/2014/main" val="20002"/>
                    </a:ext>
                  </a:extLst>
                </a:gridCol>
              </a:tblGrid>
              <a:tr h="445357">
                <a:tc>
                  <a:txBody>
                    <a:bodyPr/>
                    <a:lstStyle/>
                    <a:p>
                      <a:r>
                        <a:rPr lang="en-US" dirty="0"/>
                        <a:t>Sr. No</a:t>
                      </a:r>
                    </a:p>
                  </a:txBody>
                  <a:tcPr/>
                </a:tc>
                <a:tc>
                  <a:txBody>
                    <a:bodyPr/>
                    <a:lstStyle/>
                    <a:p>
                      <a:r>
                        <a:rPr lang="en-US" dirty="0"/>
                        <a:t>Types</a:t>
                      </a:r>
                      <a:r>
                        <a:rPr lang="en-US" baseline="0" dirty="0"/>
                        <a:t> </a:t>
                      </a:r>
                      <a:endParaRPr lang="en-US" dirty="0"/>
                    </a:p>
                  </a:txBody>
                  <a:tcPr/>
                </a:tc>
                <a:tc>
                  <a:txBody>
                    <a:bodyPr/>
                    <a:lstStyle/>
                    <a:p>
                      <a:r>
                        <a:rPr lang="en-US" dirty="0"/>
                        <a:t>What is means?</a:t>
                      </a:r>
                    </a:p>
                  </a:txBody>
                  <a:tcPr/>
                </a:tc>
                <a:extLst>
                  <a:ext uri="{0D108BD9-81ED-4DB2-BD59-A6C34878D82A}">
                    <a16:rowId xmlns:a16="http://schemas.microsoft.com/office/drawing/2014/main" val="10000"/>
                  </a:ext>
                </a:extLst>
              </a:tr>
              <a:tr h="768698">
                <a:tc>
                  <a:txBody>
                    <a:bodyPr/>
                    <a:lstStyle/>
                    <a:p>
                      <a:r>
                        <a:rPr lang="en-US" dirty="0"/>
                        <a:t>1</a:t>
                      </a:r>
                    </a:p>
                  </a:txBody>
                  <a:tcPr/>
                </a:tc>
                <a:tc>
                  <a:txBody>
                    <a:bodyPr/>
                    <a:lstStyle/>
                    <a:p>
                      <a:r>
                        <a:rPr lang="en-US" dirty="0"/>
                        <a:t>Conservative Hybrid Fund </a:t>
                      </a:r>
                    </a:p>
                  </a:txBody>
                  <a:tcPr/>
                </a:tc>
                <a:tc>
                  <a:txBody>
                    <a:bodyPr/>
                    <a:lstStyle/>
                    <a:p>
                      <a:r>
                        <a:rPr lang="en-US" dirty="0"/>
                        <a:t>10% to 25% investment in equity &amp; Equity related instruments and 75% to 90% in debt instruments </a:t>
                      </a:r>
                    </a:p>
                  </a:txBody>
                  <a:tcPr/>
                </a:tc>
                <a:extLst>
                  <a:ext uri="{0D108BD9-81ED-4DB2-BD59-A6C34878D82A}">
                    <a16:rowId xmlns:a16="http://schemas.microsoft.com/office/drawing/2014/main" val="10001"/>
                  </a:ext>
                </a:extLst>
              </a:tr>
              <a:tr h="445357">
                <a:tc>
                  <a:txBody>
                    <a:bodyPr/>
                    <a:lstStyle/>
                    <a:p>
                      <a:r>
                        <a:rPr lang="en-US" dirty="0"/>
                        <a:t>2</a:t>
                      </a:r>
                    </a:p>
                  </a:txBody>
                  <a:tcPr/>
                </a:tc>
                <a:tc>
                  <a:txBody>
                    <a:bodyPr/>
                    <a:lstStyle/>
                    <a:p>
                      <a:r>
                        <a:rPr lang="en-US" dirty="0"/>
                        <a:t>Balanced Hybrid </a:t>
                      </a:r>
                    </a:p>
                  </a:txBody>
                  <a:tcPr/>
                </a:tc>
                <a:tc>
                  <a:txBody>
                    <a:bodyPr/>
                    <a:lstStyle/>
                    <a:p>
                      <a:r>
                        <a:rPr lang="en-US" dirty="0"/>
                        <a:t>40</a:t>
                      </a:r>
                      <a:r>
                        <a:rPr lang="en-US" baseline="0" dirty="0"/>
                        <a:t> % to 60% in Equity and 40% to 60% in Debt </a:t>
                      </a:r>
                      <a:endParaRPr lang="en-US" dirty="0"/>
                    </a:p>
                  </a:txBody>
                  <a:tcPr/>
                </a:tc>
                <a:extLst>
                  <a:ext uri="{0D108BD9-81ED-4DB2-BD59-A6C34878D82A}">
                    <a16:rowId xmlns:a16="http://schemas.microsoft.com/office/drawing/2014/main" val="10002"/>
                  </a:ext>
                </a:extLst>
              </a:tr>
              <a:tr h="445357">
                <a:tc>
                  <a:txBody>
                    <a:bodyPr/>
                    <a:lstStyle/>
                    <a:p>
                      <a:r>
                        <a:rPr lang="en-US" dirty="0"/>
                        <a:t>3</a:t>
                      </a:r>
                    </a:p>
                  </a:txBody>
                  <a:tcPr/>
                </a:tc>
                <a:tc>
                  <a:txBody>
                    <a:bodyPr/>
                    <a:lstStyle/>
                    <a:p>
                      <a:r>
                        <a:rPr lang="en-US" dirty="0"/>
                        <a:t>Aggressive </a:t>
                      </a:r>
                    </a:p>
                  </a:txBody>
                  <a:tcPr/>
                </a:tc>
                <a:tc>
                  <a:txBody>
                    <a:bodyPr/>
                    <a:lstStyle/>
                    <a:p>
                      <a:r>
                        <a:rPr lang="en-US" dirty="0"/>
                        <a:t>65% to 80 % in Equity &amp; 20 % to 35% in debt </a:t>
                      </a:r>
                    </a:p>
                  </a:txBody>
                  <a:tcPr/>
                </a:tc>
                <a:extLst>
                  <a:ext uri="{0D108BD9-81ED-4DB2-BD59-A6C34878D82A}">
                    <a16:rowId xmlns:a16="http://schemas.microsoft.com/office/drawing/2014/main" val="10003"/>
                  </a:ext>
                </a:extLst>
              </a:tr>
              <a:tr h="445357">
                <a:tc>
                  <a:txBody>
                    <a:bodyPr/>
                    <a:lstStyle/>
                    <a:p>
                      <a:r>
                        <a:rPr lang="en-US" dirty="0"/>
                        <a:t>4</a:t>
                      </a:r>
                    </a:p>
                  </a:txBody>
                  <a:tcPr/>
                </a:tc>
                <a:tc>
                  <a:txBody>
                    <a:bodyPr/>
                    <a:lstStyle/>
                    <a:p>
                      <a:r>
                        <a:rPr lang="en-US" dirty="0"/>
                        <a:t>Dynamic / Balance</a:t>
                      </a:r>
                    </a:p>
                  </a:txBody>
                  <a:tcPr/>
                </a:tc>
                <a:tc>
                  <a:txBody>
                    <a:bodyPr/>
                    <a:lstStyle/>
                    <a:p>
                      <a:r>
                        <a:rPr lang="en-US" dirty="0"/>
                        <a:t>0 to 100 % in Equity &amp; 0 to 100% in Debt </a:t>
                      </a:r>
                    </a:p>
                  </a:txBody>
                  <a:tcPr/>
                </a:tc>
                <a:extLst>
                  <a:ext uri="{0D108BD9-81ED-4DB2-BD59-A6C34878D82A}">
                    <a16:rowId xmlns:a16="http://schemas.microsoft.com/office/drawing/2014/main" val="10004"/>
                  </a:ext>
                </a:extLst>
              </a:tr>
              <a:tr h="445357">
                <a:tc>
                  <a:txBody>
                    <a:bodyPr/>
                    <a:lstStyle/>
                    <a:p>
                      <a:r>
                        <a:rPr lang="en-US" dirty="0"/>
                        <a:t>5</a:t>
                      </a:r>
                    </a:p>
                  </a:txBody>
                  <a:tcPr/>
                </a:tc>
                <a:tc>
                  <a:txBody>
                    <a:bodyPr/>
                    <a:lstStyle/>
                    <a:p>
                      <a:r>
                        <a:rPr lang="en-US" dirty="0" err="1"/>
                        <a:t>Multiasset</a:t>
                      </a:r>
                      <a:r>
                        <a:rPr lang="en-US" dirty="0"/>
                        <a:t> </a:t>
                      </a:r>
                    </a:p>
                  </a:txBody>
                  <a:tcPr/>
                </a:tc>
                <a:tc>
                  <a:txBody>
                    <a:bodyPr/>
                    <a:lstStyle/>
                    <a:p>
                      <a:r>
                        <a:rPr lang="en-US" dirty="0"/>
                        <a:t>Investment</a:t>
                      </a:r>
                      <a:r>
                        <a:rPr lang="en-US" baseline="0" dirty="0"/>
                        <a:t> in 3 asset classes with 10 % minimum in each</a:t>
                      </a:r>
                      <a:endParaRPr lang="en-US" dirty="0"/>
                    </a:p>
                  </a:txBody>
                  <a:tcPr/>
                </a:tc>
                <a:extLst>
                  <a:ext uri="{0D108BD9-81ED-4DB2-BD59-A6C34878D82A}">
                    <a16:rowId xmlns:a16="http://schemas.microsoft.com/office/drawing/2014/main" val="10005"/>
                  </a:ext>
                </a:extLst>
              </a:tr>
              <a:tr h="445357">
                <a:tc>
                  <a:txBody>
                    <a:bodyPr/>
                    <a:lstStyle/>
                    <a:p>
                      <a:r>
                        <a:rPr lang="en-US" dirty="0"/>
                        <a:t>6</a:t>
                      </a:r>
                    </a:p>
                  </a:txBody>
                  <a:tcPr/>
                </a:tc>
                <a:tc>
                  <a:txBody>
                    <a:bodyPr/>
                    <a:lstStyle/>
                    <a:p>
                      <a:r>
                        <a:rPr lang="en-US" dirty="0"/>
                        <a:t>Arbitrage </a:t>
                      </a:r>
                    </a:p>
                  </a:txBody>
                  <a:tcPr/>
                </a:tc>
                <a:tc>
                  <a:txBody>
                    <a:bodyPr/>
                    <a:lstStyle/>
                    <a:p>
                      <a:r>
                        <a:rPr lang="en-US" dirty="0"/>
                        <a:t>Core </a:t>
                      </a:r>
                      <a:r>
                        <a:rPr lang="en-US" dirty="0" err="1"/>
                        <a:t>stratgy</a:t>
                      </a:r>
                      <a:r>
                        <a:rPr lang="en-US" dirty="0"/>
                        <a:t> is Arbitrage with minimum 65% in</a:t>
                      </a:r>
                      <a:r>
                        <a:rPr lang="en-US" baseline="0" dirty="0"/>
                        <a:t> Equity </a:t>
                      </a:r>
                      <a:endParaRPr lang="en-US" dirty="0"/>
                    </a:p>
                  </a:txBody>
                  <a:tcPr/>
                </a:tc>
                <a:extLst>
                  <a:ext uri="{0D108BD9-81ED-4DB2-BD59-A6C34878D82A}">
                    <a16:rowId xmlns:a16="http://schemas.microsoft.com/office/drawing/2014/main" val="10006"/>
                  </a:ext>
                </a:extLst>
              </a:tr>
              <a:tr h="445357">
                <a:tc>
                  <a:txBody>
                    <a:bodyPr/>
                    <a:lstStyle/>
                    <a:p>
                      <a:r>
                        <a:rPr lang="en-US" dirty="0"/>
                        <a:t>7</a:t>
                      </a:r>
                    </a:p>
                  </a:txBody>
                  <a:tcPr/>
                </a:tc>
                <a:tc>
                  <a:txBody>
                    <a:bodyPr/>
                    <a:lstStyle/>
                    <a:p>
                      <a:r>
                        <a:rPr lang="en-US" dirty="0"/>
                        <a:t>Equity Savings </a:t>
                      </a:r>
                    </a:p>
                  </a:txBody>
                  <a:tcPr/>
                </a:tc>
                <a:tc>
                  <a:txBody>
                    <a:bodyPr/>
                    <a:lstStyle/>
                    <a:p>
                      <a:r>
                        <a:rPr lang="en-US" dirty="0"/>
                        <a:t>Equity minimum 65% &amp; Debt min 10% &amp; Derivatives</a:t>
                      </a:r>
                      <a:r>
                        <a:rPr lang="en-US" baseline="0" dirty="0"/>
                        <a:t> </a:t>
                      </a:r>
                      <a:endParaRPr lang="en-US" dirty="0"/>
                    </a:p>
                  </a:txBody>
                  <a:tcPr/>
                </a:tc>
                <a:extLst>
                  <a:ext uri="{0D108BD9-81ED-4DB2-BD59-A6C34878D82A}">
                    <a16:rowId xmlns:a16="http://schemas.microsoft.com/office/drawing/2014/main" val="10007"/>
                  </a:ext>
                </a:extLst>
              </a:tr>
            </a:tbl>
          </a:graphicData>
        </a:graphic>
      </p:graphicFrame>
      <p:pic>
        <p:nvPicPr>
          <p:cNvPr id="7" name="Picture 6">
            <a:extLst>
              <a:ext uri="{FF2B5EF4-FFF2-40B4-BE49-F238E27FC236}">
                <a16:creationId xmlns:a16="http://schemas.microsoft.com/office/drawing/2014/main" id="{38984371-63C6-6C42-1132-8C5C4A311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4C98441D-3421-8822-8DC5-291115C5256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639762"/>
          </a:xfrm>
        </p:spPr>
        <p:txBody>
          <a:bodyPr>
            <a:normAutofit fontScale="90000"/>
          </a:bodyPr>
          <a:lstStyle/>
          <a:p>
            <a:r>
              <a:rPr lang="en-US" dirty="0"/>
              <a:t>Solution Oriented </a:t>
            </a:r>
          </a:p>
        </p:txBody>
      </p:sp>
      <p:graphicFrame>
        <p:nvGraphicFramePr>
          <p:cNvPr id="4" name="Table 3"/>
          <p:cNvGraphicFramePr>
            <a:graphicFrameLocks noGrp="1"/>
          </p:cNvGraphicFramePr>
          <p:nvPr>
            <p:extLst>
              <p:ext uri="{D42A27DB-BD31-4B8C-83A1-F6EECF244321}">
                <p14:modId xmlns:p14="http://schemas.microsoft.com/office/powerpoint/2010/main" val="1476912667"/>
              </p:ext>
            </p:extLst>
          </p:nvPr>
        </p:nvGraphicFramePr>
        <p:xfrm>
          <a:off x="152400" y="1066800"/>
          <a:ext cx="8915400" cy="35814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5695950">
                  <a:extLst>
                    <a:ext uri="{9D8B030D-6E8A-4147-A177-3AD203B41FA5}">
                      <a16:colId xmlns:a16="http://schemas.microsoft.com/office/drawing/2014/main" val="20002"/>
                    </a:ext>
                  </a:extLst>
                </a:gridCol>
              </a:tblGrid>
              <a:tr h="668966">
                <a:tc>
                  <a:txBody>
                    <a:bodyPr/>
                    <a:lstStyle/>
                    <a:p>
                      <a:r>
                        <a:rPr lang="en-US" dirty="0"/>
                        <a:t>Sr. No</a:t>
                      </a:r>
                    </a:p>
                  </a:txBody>
                  <a:tcPr/>
                </a:tc>
                <a:tc>
                  <a:txBody>
                    <a:bodyPr/>
                    <a:lstStyle/>
                    <a:p>
                      <a:r>
                        <a:rPr lang="en-US" dirty="0"/>
                        <a:t>Particulars </a:t>
                      </a:r>
                    </a:p>
                  </a:txBody>
                  <a:tcPr/>
                </a:tc>
                <a:tc>
                  <a:txBody>
                    <a:bodyPr/>
                    <a:lstStyle/>
                    <a:p>
                      <a:r>
                        <a:rPr lang="en-US" dirty="0"/>
                        <a:t>Details </a:t>
                      </a:r>
                    </a:p>
                  </a:txBody>
                  <a:tcPr/>
                </a:tc>
                <a:extLst>
                  <a:ext uri="{0D108BD9-81ED-4DB2-BD59-A6C34878D82A}">
                    <a16:rowId xmlns:a16="http://schemas.microsoft.com/office/drawing/2014/main" val="10000"/>
                  </a:ext>
                </a:extLst>
              </a:tr>
              <a:tr h="549835">
                <a:tc>
                  <a:txBody>
                    <a:bodyPr/>
                    <a:lstStyle/>
                    <a:p>
                      <a:r>
                        <a:rPr lang="en-US" dirty="0"/>
                        <a:t>1</a:t>
                      </a:r>
                    </a:p>
                  </a:txBody>
                  <a:tcPr/>
                </a:tc>
                <a:tc>
                  <a:txBody>
                    <a:bodyPr/>
                    <a:lstStyle/>
                    <a:p>
                      <a:r>
                        <a:rPr lang="en-US" dirty="0"/>
                        <a:t>Retirement </a:t>
                      </a:r>
                    </a:p>
                  </a:txBody>
                  <a:tcPr/>
                </a:tc>
                <a:tc>
                  <a:txBody>
                    <a:bodyPr/>
                    <a:lstStyle/>
                    <a:p>
                      <a:r>
                        <a:rPr lang="en-US" dirty="0"/>
                        <a:t>Lock in </a:t>
                      </a:r>
                      <a:r>
                        <a:rPr lang="en-US" dirty="0" err="1"/>
                        <a:t>atleast</a:t>
                      </a:r>
                      <a:r>
                        <a:rPr lang="en-US" dirty="0"/>
                        <a:t> 5 years or till retirement which ever is earlier </a:t>
                      </a:r>
                    </a:p>
                  </a:txBody>
                  <a:tcPr/>
                </a:tc>
                <a:extLst>
                  <a:ext uri="{0D108BD9-81ED-4DB2-BD59-A6C34878D82A}">
                    <a16:rowId xmlns:a16="http://schemas.microsoft.com/office/drawing/2014/main" val="10001"/>
                  </a:ext>
                </a:extLst>
              </a:tr>
              <a:tr h="787533">
                <a:tc>
                  <a:txBody>
                    <a:bodyPr/>
                    <a:lstStyle/>
                    <a:p>
                      <a:r>
                        <a:rPr lang="en-US" dirty="0"/>
                        <a:t>2</a:t>
                      </a:r>
                    </a:p>
                  </a:txBody>
                  <a:tcPr/>
                </a:tc>
                <a:tc>
                  <a:txBody>
                    <a:bodyPr/>
                    <a:lstStyle/>
                    <a:p>
                      <a:r>
                        <a:rPr lang="en-US" dirty="0"/>
                        <a:t>Children</a:t>
                      </a:r>
                    </a:p>
                  </a:txBody>
                  <a:tcPr/>
                </a:tc>
                <a:tc>
                  <a:txBody>
                    <a:bodyPr/>
                    <a:lstStyle/>
                    <a:p>
                      <a:r>
                        <a:rPr kumimoji="0" lang="en-US" sz="1800" kern="1200" baseline="0" dirty="0">
                          <a:solidFill>
                            <a:schemeClr val="dk1"/>
                          </a:solidFill>
                          <a:latin typeface="+mn-lt"/>
                          <a:ea typeface="+mn-ea"/>
                          <a:cs typeface="+mn-cs"/>
                        </a:rPr>
                        <a:t>Lock-in for at least 5 years or till the child attains age of majority whichever is earlier</a:t>
                      </a:r>
                      <a:endParaRPr lang="en-US" dirty="0"/>
                    </a:p>
                  </a:txBody>
                  <a:tcPr/>
                </a:tc>
                <a:extLst>
                  <a:ext uri="{0D108BD9-81ED-4DB2-BD59-A6C34878D82A}">
                    <a16:rowId xmlns:a16="http://schemas.microsoft.com/office/drawing/2014/main" val="10002"/>
                  </a:ext>
                </a:extLst>
              </a:tr>
              <a:tr h="787533">
                <a:tc>
                  <a:txBody>
                    <a:bodyPr/>
                    <a:lstStyle/>
                    <a:p>
                      <a:r>
                        <a:rPr lang="en-US" dirty="0"/>
                        <a:t>3</a:t>
                      </a:r>
                    </a:p>
                  </a:txBody>
                  <a:tcPr/>
                </a:tc>
                <a:tc>
                  <a:txBody>
                    <a:bodyPr/>
                    <a:lstStyle/>
                    <a:p>
                      <a:r>
                        <a:rPr lang="en-US" dirty="0"/>
                        <a:t>Index / ETF’s</a:t>
                      </a:r>
                    </a:p>
                  </a:txBody>
                  <a:tcPr/>
                </a:tc>
                <a:tc>
                  <a:txBody>
                    <a:bodyPr/>
                    <a:lstStyle/>
                    <a:p>
                      <a:r>
                        <a:rPr kumimoji="0" lang="en-US" sz="1800" kern="1200" baseline="0" dirty="0">
                          <a:solidFill>
                            <a:schemeClr val="dk1"/>
                          </a:solidFill>
                          <a:latin typeface="+mn-lt"/>
                          <a:ea typeface="+mn-ea"/>
                          <a:cs typeface="+mn-cs"/>
                        </a:rPr>
                        <a:t>Minimum 95% investment in securities of a</a:t>
                      </a:r>
                    </a:p>
                    <a:p>
                      <a:r>
                        <a:rPr kumimoji="0" lang="en-US" sz="1800" kern="1200" baseline="0" dirty="0">
                          <a:solidFill>
                            <a:schemeClr val="dk1"/>
                          </a:solidFill>
                          <a:latin typeface="+mn-lt"/>
                          <a:ea typeface="+mn-ea"/>
                          <a:cs typeface="+mn-cs"/>
                        </a:rPr>
                        <a:t>particular index</a:t>
                      </a:r>
                      <a:endParaRPr lang="en-US" dirty="0"/>
                    </a:p>
                  </a:txBody>
                  <a:tcPr/>
                </a:tc>
                <a:extLst>
                  <a:ext uri="{0D108BD9-81ED-4DB2-BD59-A6C34878D82A}">
                    <a16:rowId xmlns:a16="http://schemas.microsoft.com/office/drawing/2014/main" val="10003"/>
                  </a:ext>
                </a:extLst>
              </a:tr>
              <a:tr h="787533">
                <a:tc>
                  <a:txBody>
                    <a:bodyPr/>
                    <a:lstStyle/>
                    <a:p>
                      <a:r>
                        <a:rPr lang="en-US" dirty="0"/>
                        <a:t>4</a:t>
                      </a:r>
                    </a:p>
                  </a:txBody>
                  <a:tcPr/>
                </a:tc>
                <a:tc>
                  <a:txBody>
                    <a:bodyPr/>
                    <a:lstStyle/>
                    <a:p>
                      <a:r>
                        <a:rPr kumimoji="0" lang="en-US" sz="1800" kern="1200" baseline="0" dirty="0">
                          <a:solidFill>
                            <a:schemeClr val="dk1"/>
                          </a:solidFill>
                          <a:latin typeface="+mn-lt"/>
                          <a:ea typeface="+mn-ea"/>
                          <a:cs typeface="+mn-cs"/>
                        </a:rPr>
                        <a:t>Fund of Funds</a:t>
                      </a:r>
                    </a:p>
                    <a:p>
                      <a:r>
                        <a:rPr kumimoji="0" lang="en-US" sz="1800" kern="1200" baseline="0" dirty="0">
                          <a:solidFill>
                            <a:schemeClr val="dk1"/>
                          </a:solidFill>
                          <a:latin typeface="+mn-lt"/>
                          <a:ea typeface="+mn-ea"/>
                          <a:cs typeface="+mn-cs"/>
                        </a:rPr>
                        <a:t>(Overseas/ Domestic)</a:t>
                      </a:r>
                      <a:endParaRPr lang="en-US" dirty="0"/>
                    </a:p>
                  </a:txBody>
                  <a:tcPr/>
                </a:tc>
                <a:tc>
                  <a:txBody>
                    <a:bodyPr/>
                    <a:lstStyle/>
                    <a:p>
                      <a:r>
                        <a:rPr kumimoji="0" lang="en-US" sz="1800" kern="1200" baseline="0" dirty="0">
                          <a:solidFill>
                            <a:schemeClr val="dk1"/>
                          </a:solidFill>
                          <a:latin typeface="+mn-lt"/>
                          <a:ea typeface="+mn-ea"/>
                          <a:cs typeface="+mn-cs"/>
                        </a:rPr>
                        <a:t>Minimum 95% investment in the</a:t>
                      </a:r>
                    </a:p>
                    <a:p>
                      <a:r>
                        <a:rPr kumimoji="0" lang="en-US" sz="1800" kern="1200" baseline="0" dirty="0">
                          <a:solidFill>
                            <a:schemeClr val="dk1"/>
                          </a:solidFill>
                          <a:latin typeface="+mn-lt"/>
                          <a:ea typeface="+mn-ea"/>
                          <a:cs typeface="+mn-cs"/>
                        </a:rPr>
                        <a:t>underlying funds</a:t>
                      </a:r>
                      <a:endParaRPr lang="en-US" dirty="0"/>
                    </a:p>
                  </a:txBody>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E6B293DD-E685-21A2-9D06-11F1C9372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35CF7A88-3755-131C-F890-0F46052ABF7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639762"/>
          </a:xfrm>
        </p:spPr>
        <p:txBody>
          <a:bodyPr>
            <a:normAutofit fontScale="90000"/>
          </a:bodyPr>
          <a:lstStyle/>
          <a:p>
            <a:r>
              <a:rPr lang="en-US" dirty="0"/>
              <a:t>Index Fund </a:t>
            </a:r>
          </a:p>
        </p:txBody>
      </p:sp>
      <p:sp>
        <p:nvSpPr>
          <p:cNvPr id="3" name="Content Placeholder 2"/>
          <p:cNvSpPr>
            <a:spLocks noGrp="1"/>
          </p:cNvSpPr>
          <p:nvPr>
            <p:ph sz="quarter" idx="1"/>
          </p:nvPr>
        </p:nvSpPr>
        <p:spPr>
          <a:xfrm>
            <a:off x="18563" y="990599"/>
            <a:ext cx="9049237" cy="5806345"/>
          </a:xfrm>
        </p:spPr>
        <p:txBody>
          <a:bodyPr>
            <a:normAutofit fontScale="85000" lnSpcReduction="20000"/>
          </a:bodyPr>
          <a:lstStyle/>
          <a:p>
            <a:r>
              <a:rPr lang="en-US" dirty="0"/>
              <a:t>An index mutual fund is an investment product that aims to match, rather than exceed, the performance of an underlying index. </a:t>
            </a:r>
          </a:p>
          <a:p>
            <a:pPr lvl="1"/>
            <a:r>
              <a:rPr lang="en-US" dirty="0"/>
              <a:t>Examples of the kinds of indexes tracked by index funds include the BSE </a:t>
            </a:r>
            <a:r>
              <a:rPr lang="en-US" dirty="0" err="1"/>
              <a:t>Sensex</a:t>
            </a:r>
            <a:r>
              <a:rPr lang="en-US" dirty="0"/>
              <a:t>, Standard &amp; Poor's 500 Index, better known as the S&amp;P 500, or the Dow Jones Industrial Average (DJIA). </a:t>
            </a:r>
          </a:p>
          <a:p>
            <a:pPr lvl="1"/>
            <a:r>
              <a:rPr lang="en-US" dirty="0"/>
              <a:t>Index funds have grown in popularity in recent years, as a growing number of investors have adopted passive investing strategies. </a:t>
            </a:r>
          </a:p>
          <a:p>
            <a:pPr lvl="1"/>
            <a:r>
              <a:rPr lang="en-US" dirty="0"/>
              <a:t>One of their main strengths is the low fees that they charge relative to active investment funds.</a:t>
            </a:r>
          </a:p>
          <a:p>
            <a:r>
              <a:rPr lang="en-US" sz="2800" dirty="0"/>
              <a:t>Index funds create a portfolio that mirrors a market index</a:t>
            </a:r>
          </a:p>
          <a:p>
            <a:pPr lvl="1"/>
            <a:r>
              <a:rPr lang="en-US" dirty="0"/>
              <a:t>The securities included in the portfolio and their weights are the same as </a:t>
            </a:r>
            <a:r>
              <a:rPr lang="en-US" sz="2800" dirty="0"/>
              <a:t>that in the index</a:t>
            </a:r>
          </a:p>
          <a:p>
            <a:pPr lvl="1"/>
            <a:r>
              <a:rPr lang="en-US" sz="2800" dirty="0"/>
              <a:t>The fund manager does not rebalance the portfolio based on their view of the market or sector</a:t>
            </a:r>
          </a:p>
          <a:p>
            <a:pPr lvl="1"/>
            <a:r>
              <a:rPr lang="en-US" sz="2800" dirty="0"/>
              <a:t>The fund offers the same return and risk represented by the index it tracks</a:t>
            </a:r>
          </a:p>
          <a:p>
            <a:pPr lvl="1"/>
            <a:r>
              <a:rPr lang="en-US" sz="2800" dirty="0"/>
              <a:t>The fees that an index fund can charge is capped at 1.5%</a:t>
            </a:r>
          </a:p>
          <a:p>
            <a:pPr lvl="1"/>
            <a:r>
              <a:rPr lang="en-US" sz="2800" dirty="0"/>
              <a:t>Investors have the comfort of knowing the stocks that will form part of the portfolio, since the composition of the index is known</a:t>
            </a:r>
            <a:endParaRPr lang="en-US" dirty="0"/>
          </a:p>
        </p:txBody>
      </p:sp>
      <p:pic>
        <p:nvPicPr>
          <p:cNvPr id="6" name="Picture 5">
            <a:extLst>
              <a:ext uri="{FF2B5EF4-FFF2-40B4-BE49-F238E27FC236}">
                <a16:creationId xmlns:a16="http://schemas.microsoft.com/office/drawing/2014/main" id="{268B6D65-A5F5-F0FC-81F4-99566459D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3F30551B-9A9E-EFF6-E1C4-26304A3BF4E8}"/>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639762"/>
          </a:xfrm>
        </p:spPr>
        <p:txBody>
          <a:bodyPr>
            <a:normAutofit fontScale="90000"/>
          </a:bodyPr>
          <a:lstStyle/>
          <a:p>
            <a:r>
              <a:rPr lang="en-US" dirty="0"/>
              <a:t>ETF Exchange Traded Fund </a:t>
            </a:r>
          </a:p>
        </p:txBody>
      </p:sp>
      <p:sp>
        <p:nvSpPr>
          <p:cNvPr id="3" name="Content Placeholder 2"/>
          <p:cNvSpPr>
            <a:spLocks noGrp="1"/>
          </p:cNvSpPr>
          <p:nvPr>
            <p:ph sz="quarter" idx="1"/>
          </p:nvPr>
        </p:nvSpPr>
        <p:spPr>
          <a:xfrm>
            <a:off x="18563" y="990599"/>
            <a:ext cx="9049237" cy="5806345"/>
          </a:xfrm>
        </p:spPr>
        <p:txBody>
          <a:bodyPr>
            <a:normAutofit/>
          </a:bodyPr>
          <a:lstStyle/>
          <a:p>
            <a:pPr algn="just"/>
            <a:r>
              <a:rPr lang="en-US" sz="2400" dirty="0"/>
              <a:t>An ETF is a marketable security that tracks an index, a commodity, bonds, or a basket of assets like an index fund.</a:t>
            </a:r>
          </a:p>
          <a:p>
            <a:pPr algn="just"/>
            <a:r>
              <a:rPr lang="en-US" sz="2400" dirty="0"/>
              <a:t>Unlike regular mutual funds, an ETF trades like a common stock on a stock exchange. The traded price of an ETF changes throughout the day like any other stock, as it is bought and sold on the stock exchange.</a:t>
            </a:r>
          </a:p>
          <a:p>
            <a:pPr algn="just"/>
            <a:r>
              <a:rPr lang="en-US" sz="2400" dirty="0"/>
              <a:t>ETFs are passively managed, which means that the fund manager makes only minor, periodic adjustments to keep the fund in line with its index.</a:t>
            </a:r>
          </a:p>
          <a:p>
            <a:pPr algn="just"/>
            <a:r>
              <a:rPr lang="en-US" sz="2400" dirty="0"/>
              <a:t>Rather than investing in an ‘active’ fund managed by a fund manager, when you buy units of an ETF you're harnessing the power of the market itself.</a:t>
            </a:r>
          </a:p>
          <a:p>
            <a:pPr algn="just"/>
            <a:r>
              <a:rPr lang="en-US" sz="2400" dirty="0"/>
              <a:t>Because an ETF tracks an index without trying to outperform it, it incurs lower administrative costs than actively managed portfolios.</a:t>
            </a:r>
          </a:p>
        </p:txBody>
      </p:sp>
      <p:pic>
        <p:nvPicPr>
          <p:cNvPr id="6" name="Picture 5">
            <a:extLst>
              <a:ext uri="{FF2B5EF4-FFF2-40B4-BE49-F238E27FC236}">
                <a16:creationId xmlns:a16="http://schemas.microsoft.com/office/drawing/2014/main" id="{8BC62353-0E95-5A37-3F95-7E6CF0506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8B749A96-625B-AAB0-0013-77DECD43781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74638"/>
            <a:ext cx="4953000" cy="639762"/>
          </a:xfrm>
        </p:spPr>
        <p:txBody>
          <a:bodyPr>
            <a:normAutofit fontScale="90000"/>
          </a:bodyPr>
          <a:lstStyle/>
          <a:p>
            <a:r>
              <a:rPr lang="en-US" dirty="0"/>
              <a:t>Gold ETF </a:t>
            </a:r>
          </a:p>
        </p:txBody>
      </p:sp>
      <p:sp>
        <p:nvSpPr>
          <p:cNvPr id="3" name="Content Placeholder 2"/>
          <p:cNvSpPr>
            <a:spLocks noGrp="1"/>
          </p:cNvSpPr>
          <p:nvPr>
            <p:ph sz="quarter" idx="1"/>
          </p:nvPr>
        </p:nvSpPr>
        <p:spPr>
          <a:xfrm>
            <a:off x="76200" y="990599"/>
            <a:ext cx="8915400" cy="5806345"/>
          </a:xfrm>
        </p:spPr>
        <p:txBody>
          <a:bodyPr>
            <a:normAutofit/>
          </a:bodyPr>
          <a:lstStyle/>
          <a:p>
            <a:r>
              <a:rPr lang="en-US" sz="2800" dirty="0"/>
              <a:t>Gold ETF is a open ended scheme which invest pure physical gold bullion of 99.5 per cent purity. The scheme may also invest gold related instruments approved by SEBI and Gold Deposit Scheme of banks up to 20% of net assets</a:t>
            </a:r>
          </a:p>
          <a:p>
            <a:pPr lvl="1"/>
            <a:r>
              <a:rPr lang="en-US" dirty="0"/>
              <a:t>Gold ETFs issue units against gold held in the portfolio. Each unit represents a defined weight in gold, typically one gram.</a:t>
            </a:r>
          </a:p>
          <a:p>
            <a:pPr lvl="1"/>
            <a:r>
              <a:rPr lang="en-US" dirty="0"/>
              <a:t>The price of Gold ETF unit moves in line with the domestic price of gold.</a:t>
            </a:r>
          </a:p>
          <a:p>
            <a:pPr lvl="1"/>
            <a:r>
              <a:rPr lang="en-US" dirty="0"/>
              <a:t>Gold ETF are benchmarked against the price of gold.</a:t>
            </a:r>
          </a:p>
          <a:p>
            <a:pPr lvl="1"/>
            <a:r>
              <a:rPr lang="en-US" dirty="0"/>
              <a:t>Gold ETFs are considered as non-equity mutual funds for the purpose of taxation</a:t>
            </a:r>
          </a:p>
          <a:p>
            <a:r>
              <a:rPr lang="en-US" sz="2800" dirty="0"/>
              <a:t>Eligible for long-term capital gains benefits if held for 3 years</a:t>
            </a:r>
          </a:p>
          <a:p>
            <a:pPr lvl="1"/>
            <a:r>
              <a:rPr lang="en-US" dirty="0"/>
              <a:t>No wealth tax is applicable on Units of Gold ETFs</a:t>
            </a:r>
          </a:p>
        </p:txBody>
      </p:sp>
      <p:pic>
        <p:nvPicPr>
          <p:cNvPr id="6" name="Picture 5">
            <a:extLst>
              <a:ext uri="{FF2B5EF4-FFF2-40B4-BE49-F238E27FC236}">
                <a16:creationId xmlns:a16="http://schemas.microsoft.com/office/drawing/2014/main" id="{D5C71C4B-ACE7-537E-7BD4-55BD68101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393FA8CD-4842-0F6F-71CB-B2507951E8E5}"/>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639762"/>
          </a:xfrm>
        </p:spPr>
        <p:txBody>
          <a:bodyPr>
            <a:normAutofit fontScale="90000"/>
          </a:bodyPr>
          <a:lstStyle/>
          <a:p>
            <a:r>
              <a:rPr lang="en-US" dirty="0"/>
              <a:t>International Funds </a:t>
            </a:r>
          </a:p>
        </p:txBody>
      </p:sp>
      <p:sp>
        <p:nvSpPr>
          <p:cNvPr id="3" name="Content Placeholder 2"/>
          <p:cNvSpPr>
            <a:spLocks noGrp="1"/>
          </p:cNvSpPr>
          <p:nvPr>
            <p:ph sz="quarter" idx="1"/>
          </p:nvPr>
        </p:nvSpPr>
        <p:spPr>
          <a:xfrm>
            <a:off x="76200" y="990599"/>
            <a:ext cx="8915400" cy="5806345"/>
          </a:xfrm>
        </p:spPr>
        <p:txBody>
          <a:bodyPr>
            <a:normAutofit/>
          </a:bodyPr>
          <a:lstStyle/>
          <a:p>
            <a:r>
              <a:rPr lang="en-US" dirty="0"/>
              <a:t>International funds enable investments in markets outside India, by holding in their portfolio one or more of the following:</a:t>
            </a:r>
          </a:p>
          <a:p>
            <a:pPr lvl="2"/>
            <a:r>
              <a:rPr lang="en-US" dirty="0"/>
              <a:t>– Equity of companies listed abroad.</a:t>
            </a:r>
          </a:p>
          <a:p>
            <a:pPr lvl="2"/>
            <a:r>
              <a:rPr lang="en-US" dirty="0"/>
              <a:t>– ADRs and GDRs of Indian companies.</a:t>
            </a:r>
          </a:p>
          <a:p>
            <a:pPr lvl="2"/>
            <a:r>
              <a:rPr lang="en-US" dirty="0"/>
              <a:t>– Debt of companies listed abroad.</a:t>
            </a:r>
          </a:p>
          <a:p>
            <a:pPr lvl="2"/>
            <a:r>
              <a:rPr lang="en-US" dirty="0"/>
              <a:t>– ETFs of other countries.</a:t>
            </a:r>
          </a:p>
          <a:p>
            <a:pPr lvl="2"/>
            <a:r>
              <a:rPr lang="en-US" dirty="0"/>
              <a:t>– Units of passive index funds in other countries.</a:t>
            </a:r>
          </a:p>
          <a:p>
            <a:pPr lvl="2"/>
            <a:r>
              <a:rPr lang="en-US" dirty="0"/>
              <a:t>– Units of actively managed mutual funds in other countries.</a:t>
            </a:r>
          </a:p>
          <a:p>
            <a:r>
              <a:rPr lang="en-US" dirty="0"/>
              <a:t>International equity funds may also hold some of their portfolios in Indian equity or debt.</a:t>
            </a:r>
          </a:p>
          <a:p>
            <a:r>
              <a:rPr lang="en-US" dirty="0"/>
              <a:t>They can hold some portion of the portfolio in money market instruments to manage liquidity.</a:t>
            </a:r>
          </a:p>
        </p:txBody>
      </p:sp>
      <p:pic>
        <p:nvPicPr>
          <p:cNvPr id="6" name="Picture 5">
            <a:extLst>
              <a:ext uri="{FF2B5EF4-FFF2-40B4-BE49-F238E27FC236}">
                <a16:creationId xmlns:a16="http://schemas.microsoft.com/office/drawing/2014/main" id="{4A89CA41-A8E5-FB31-9C2F-9B38797B5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0ADCDAF7-C997-DBEF-389B-B0A3BEE99AFB}"/>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639762"/>
          </a:xfrm>
        </p:spPr>
        <p:txBody>
          <a:bodyPr>
            <a:normAutofit fontScale="90000"/>
          </a:bodyPr>
          <a:lstStyle/>
          <a:p>
            <a:r>
              <a:rPr lang="en-US" dirty="0"/>
              <a:t>Fund of Funds </a:t>
            </a:r>
          </a:p>
        </p:txBody>
      </p:sp>
      <p:sp>
        <p:nvSpPr>
          <p:cNvPr id="3" name="Content Placeholder 2"/>
          <p:cNvSpPr>
            <a:spLocks noGrp="1"/>
          </p:cNvSpPr>
          <p:nvPr>
            <p:ph sz="quarter" idx="1"/>
          </p:nvPr>
        </p:nvSpPr>
        <p:spPr>
          <a:xfrm>
            <a:off x="18563" y="990599"/>
            <a:ext cx="9049237" cy="5806345"/>
          </a:xfrm>
        </p:spPr>
        <p:txBody>
          <a:bodyPr>
            <a:normAutofit/>
          </a:bodyPr>
          <a:lstStyle/>
          <a:p>
            <a:r>
              <a:rPr lang="en-US" dirty="0"/>
              <a:t>Fund of funds are mutual fund schemes that invest in the units of other schemes of the same mutual fund or other mutual funds</a:t>
            </a:r>
          </a:p>
          <a:p>
            <a:pPr lvl="2"/>
            <a:r>
              <a:rPr lang="en-US" dirty="0"/>
              <a:t>(Hence </a:t>
            </a:r>
            <a:r>
              <a:rPr lang="en-US" dirty="0" err="1"/>
              <a:t>FoF</a:t>
            </a:r>
            <a:r>
              <a:rPr lang="en-US" dirty="0"/>
              <a:t> is also known as multi-manager fund).</a:t>
            </a:r>
          </a:p>
          <a:p>
            <a:pPr lvl="2"/>
            <a:r>
              <a:rPr lang="en-US" dirty="0"/>
              <a:t>Its portfolio contains Units of different underlying mutual fund scheme in which the </a:t>
            </a:r>
            <a:r>
              <a:rPr lang="en-US" dirty="0" err="1"/>
              <a:t>FoF</a:t>
            </a:r>
            <a:r>
              <a:rPr lang="en-US" dirty="0"/>
              <a:t> has invested.</a:t>
            </a:r>
          </a:p>
          <a:p>
            <a:r>
              <a:rPr lang="en-US" dirty="0"/>
              <a:t>The </a:t>
            </a:r>
            <a:r>
              <a:rPr lang="en-US" dirty="0" err="1"/>
              <a:t>FoF</a:t>
            </a:r>
            <a:r>
              <a:rPr lang="en-US" dirty="0"/>
              <a:t> will have two levels of expenses –</a:t>
            </a:r>
          </a:p>
          <a:p>
            <a:pPr lvl="2"/>
            <a:r>
              <a:rPr lang="en-US" dirty="0"/>
              <a:t>a) that of the scheme whose units the </a:t>
            </a:r>
            <a:r>
              <a:rPr lang="en-US" dirty="0" err="1"/>
              <a:t>FoF</a:t>
            </a:r>
            <a:r>
              <a:rPr lang="en-US" dirty="0"/>
              <a:t> invests in and</a:t>
            </a:r>
          </a:p>
          <a:p>
            <a:pPr lvl="2"/>
            <a:r>
              <a:rPr lang="en-US" dirty="0"/>
              <a:t>b) the expense of the </a:t>
            </a:r>
            <a:r>
              <a:rPr lang="en-US" dirty="0" err="1"/>
              <a:t>FoF</a:t>
            </a:r>
            <a:r>
              <a:rPr lang="en-US" dirty="0"/>
              <a:t> itself</a:t>
            </a:r>
          </a:p>
          <a:p>
            <a:r>
              <a:rPr lang="en-US" dirty="0"/>
              <a:t>SEBI Mutual Funds Regulations have capped the total expenses that can be charged across both levels</a:t>
            </a:r>
          </a:p>
          <a:p>
            <a:r>
              <a:rPr lang="en-US" dirty="0" err="1"/>
              <a:t>FoF</a:t>
            </a:r>
            <a:r>
              <a:rPr lang="en-US" dirty="0"/>
              <a:t> provide benefit of risk diversification and portfolio diversification with small amounts of investment.</a:t>
            </a:r>
          </a:p>
        </p:txBody>
      </p:sp>
      <p:pic>
        <p:nvPicPr>
          <p:cNvPr id="6" name="Picture 5">
            <a:extLst>
              <a:ext uri="{FF2B5EF4-FFF2-40B4-BE49-F238E27FC236}">
                <a16:creationId xmlns:a16="http://schemas.microsoft.com/office/drawing/2014/main" id="{B92A93CF-8958-0E38-15B4-C9929C86F9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FAB6D7F9-E32E-AFAC-662A-BD37DFF6A551}"/>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Arbitrage Funds </a:t>
            </a:r>
          </a:p>
        </p:txBody>
      </p:sp>
      <p:sp>
        <p:nvSpPr>
          <p:cNvPr id="3" name="Content Placeholder 2"/>
          <p:cNvSpPr>
            <a:spLocks noGrp="1"/>
          </p:cNvSpPr>
          <p:nvPr>
            <p:ph sz="quarter" idx="1"/>
          </p:nvPr>
        </p:nvSpPr>
        <p:spPr>
          <a:xfrm>
            <a:off x="152400" y="990599"/>
            <a:ext cx="8839200" cy="5806345"/>
          </a:xfrm>
        </p:spPr>
        <p:txBody>
          <a:bodyPr>
            <a:normAutofit fontScale="92500" lnSpcReduction="10000"/>
          </a:bodyPr>
          <a:lstStyle/>
          <a:p>
            <a:r>
              <a:rPr lang="en-US" dirty="0"/>
              <a:t>“Arbitrage” is the simultaneous purchase and sale of an asset to take advantage of the price differential in the two markets and profit from price difference of the asset on different markets or in different forms.</a:t>
            </a:r>
          </a:p>
          <a:p>
            <a:r>
              <a:rPr lang="en-US" dirty="0"/>
              <a:t>Arbitrage fund buys a stock in the cash market and simultaneously sells it in the Futures market at a higher price to generate returns from the difference in the price of the security in the two markets. </a:t>
            </a:r>
          </a:p>
          <a:p>
            <a:pPr lvl="1"/>
            <a:r>
              <a:rPr lang="en-US" dirty="0"/>
              <a:t>The fund takes equal but opposite positions in both the markets, thereby locking in the difference.</a:t>
            </a:r>
          </a:p>
          <a:p>
            <a:pPr lvl="2"/>
            <a:r>
              <a:rPr lang="en-US" dirty="0"/>
              <a:t>The positions have to be held until expiry of the derivative cycle and both positions need to be closed at the same price to realize the difference.</a:t>
            </a:r>
          </a:p>
          <a:p>
            <a:pPr lvl="2"/>
            <a:r>
              <a:rPr lang="en-US" dirty="0"/>
              <a:t>The cash market price converges with the futures market price at the end of the contract period. Thus it delivers risk-free profit for the investor/trader.(in theory)</a:t>
            </a:r>
          </a:p>
          <a:p>
            <a:r>
              <a:rPr lang="en-US" dirty="0"/>
              <a:t>Price movements do not affect initial price differential because the profit in one market is set-off by the loss in the other market.</a:t>
            </a:r>
          </a:p>
          <a:p>
            <a:r>
              <a:rPr lang="en-US" dirty="0"/>
              <a:t>Hence, Arbitrage funds are a good choice for cautious investors who want to benefit from a volatile market without taking on too much risk.</a:t>
            </a:r>
          </a:p>
        </p:txBody>
      </p:sp>
      <p:pic>
        <p:nvPicPr>
          <p:cNvPr id="6" name="Picture 5">
            <a:extLst>
              <a:ext uri="{FF2B5EF4-FFF2-40B4-BE49-F238E27FC236}">
                <a16:creationId xmlns:a16="http://schemas.microsoft.com/office/drawing/2014/main" id="{49E739C9-A60C-59FC-EE6B-0DB3563A42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CEEA95C1-E041-B858-DEC7-EE37C487FD8D}"/>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639762"/>
          </a:xfrm>
        </p:spPr>
        <p:txBody>
          <a:bodyPr>
            <a:normAutofit fontScale="90000"/>
          </a:bodyPr>
          <a:lstStyle/>
          <a:p>
            <a:r>
              <a:rPr lang="en-US" dirty="0"/>
              <a:t>Mutual Funds Risk Returns </a:t>
            </a:r>
          </a:p>
        </p:txBody>
      </p:sp>
      <p:graphicFrame>
        <p:nvGraphicFramePr>
          <p:cNvPr id="4" name="Table 3"/>
          <p:cNvGraphicFramePr>
            <a:graphicFrameLocks noGrp="1"/>
          </p:cNvGraphicFramePr>
          <p:nvPr>
            <p:extLst>
              <p:ext uri="{D42A27DB-BD31-4B8C-83A1-F6EECF244321}">
                <p14:modId xmlns:p14="http://schemas.microsoft.com/office/powerpoint/2010/main" val="314337104"/>
              </p:ext>
            </p:extLst>
          </p:nvPr>
        </p:nvGraphicFramePr>
        <p:xfrm>
          <a:off x="152400" y="1066799"/>
          <a:ext cx="8839200" cy="2875501"/>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47337">
                <a:tc>
                  <a:txBody>
                    <a:bodyPr/>
                    <a:lstStyle/>
                    <a:p>
                      <a:r>
                        <a:rPr lang="en-US" dirty="0"/>
                        <a:t>Risk </a:t>
                      </a:r>
                    </a:p>
                  </a:txBody>
                  <a:tcPr/>
                </a:tc>
                <a:tc>
                  <a:txBody>
                    <a:bodyPr/>
                    <a:lstStyle/>
                    <a:p>
                      <a:r>
                        <a:rPr lang="en-US" dirty="0"/>
                        <a:t>Returns</a:t>
                      </a:r>
                      <a:r>
                        <a:rPr lang="en-US" baseline="0" dirty="0"/>
                        <a:t> </a:t>
                      </a:r>
                      <a:endParaRPr lang="en-US" dirty="0"/>
                    </a:p>
                  </a:txBody>
                  <a:tcPr/>
                </a:tc>
                <a:tc>
                  <a:txBody>
                    <a:bodyPr/>
                    <a:lstStyle/>
                    <a:p>
                      <a:r>
                        <a:rPr lang="en-US" dirty="0"/>
                        <a:t>Type </a:t>
                      </a:r>
                    </a:p>
                  </a:txBody>
                  <a:tcPr/>
                </a:tc>
                <a:extLst>
                  <a:ext uri="{0D108BD9-81ED-4DB2-BD59-A6C34878D82A}">
                    <a16:rowId xmlns:a16="http://schemas.microsoft.com/office/drawing/2014/main" val="10000"/>
                  </a:ext>
                </a:extLst>
              </a:tr>
              <a:tr h="547337">
                <a:tc>
                  <a:txBody>
                    <a:bodyPr/>
                    <a:lstStyle/>
                    <a:p>
                      <a:r>
                        <a:rPr lang="en-US" dirty="0"/>
                        <a:t>Higher Risk </a:t>
                      </a:r>
                    </a:p>
                  </a:txBody>
                  <a:tcPr/>
                </a:tc>
                <a:tc>
                  <a:txBody>
                    <a:bodyPr/>
                    <a:lstStyle/>
                    <a:p>
                      <a:r>
                        <a:rPr lang="en-US" dirty="0"/>
                        <a:t>Higher Returns </a:t>
                      </a:r>
                    </a:p>
                  </a:txBody>
                  <a:tcPr/>
                </a:tc>
                <a:tc>
                  <a:txBody>
                    <a:bodyPr/>
                    <a:lstStyle/>
                    <a:p>
                      <a:r>
                        <a:rPr lang="en-US" dirty="0"/>
                        <a:t>Equity Schemes </a:t>
                      </a:r>
                    </a:p>
                  </a:txBody>
                  <a:tcPr/>
                </a:tc>
                <a:extLst>
                  <a:ext uri="{0D108BD9-81ED-4DB2-BD59-A6C34878D82A}">
                    <a16:rowId xmlns:a16="http://schemas.microsoft.com/office/drawing/2014/main" val="10001"/>
                  </a:ext>
                </a:extLst>
              </a:tr>
              <a:tr h="547337">
                <a:tc>
                  <a:txBody>
                    <a:bodyPr/>
                    <a:lstStyle/>
                    <a:p>
                      <a:r>
                        <a:rPr lang="en-US" dirty="0"/>
                        <a:t>Moderate Risk </a:t>
                      </a:r>
                    </a:p>
                  </a:txBody>
                  <a:tcPr/>
                </a:tc>
                <a:tc>
                  <a:txBody>
                    <a:bodyPr/>
                    <a:lstStyle/>
                    <a:p>
                      <a:r>
                        <a:rPr lang="en-US" dirty="0"/>
                        <a:t>Moderate Returns </a:t>
                      </a:r>
                    </a:p>
                  </a:txBody>
                  <a:tcPr/>
                </a:tc>
                <a:tc>
                  <a:txBody>
                    <a:bodyPr/>
                    <a:lstStyle/>
                    <a:p>
                      <a:r>
                        <a:rPr lang="en-US" dirty="0"/>
                        <a:t>Hybrid Schemes </a:t>
                      </a:r>
                    </a:p>
                  </a:txBody>
                  <a:tcPr/>
                </a:tc>
                <a:extLst>
                  <a:ext uri="{0D108BD9-81ED-4DB2-BD59-A6C34878D82A}">
                    <a16:rowId xmlns:a16="http://schemas.microsoft.com/office/drawing/2014/main" val="10002"/>
                  </a:ext>
                </a:extLst>
              </a:tr>
              <a:tr h="686153">
                <a:tc>
                  <a:txBody>
                    <a:bodyPr/>
                    <a:lstStyle/>
                    <a:p>
                      <a:r>
                        <a:rPr lang="en-US" dirty="0"/>
                        <a:t>Low – Moderate Risk </a:t>
                      </a:r>
                    </a:p>
                  </a:txBody>
                  <a:tcPr/>
                </a:tc>
                <a:tc>
                  <a:txBody>
                    <a:bodyPr/>
                    <a:lstStyle/>
                    <a:p>
                      <a:r>
                        <a:rPr lang="en-US" dirty="0"/>
                        <a:t>Low – Moderate Returns </a:t>
                      </a:r>
                    </a:p>
                  </a:txBody>
                  <a:tcPr/>
                </a:tc>
                <a:tc>
                  <a:txBody>
                    <a:bodyPr/>
                    <a:lstStyle/>
                    <a:p>
                      <a:r>
                        <a:rPr lang="en-US" dirty="0"/>
                        <a:t>Debt  Schemes </a:t>
                      </a:r>
                    </a:p>
                  </a:txBody>
                  <a:tcPr/>
                </a:tc>
                <a:extLst>
                  <a:ext uri="{0D108BD9-81ED-4DB2-BD59-A6C34878D82A}">
                    <a16:rowId xmlns:a16="http://schemas.microsoft.com/office/drawing/2014/main" val="10003"/>
                  </a:ext>
                </a:extLst>
              </a:tr>
              <a:tr h="547337">
                <a:tc>
                  <a:txBody>
                    <a:bodyPr/>
                    <a:lstStyle/>
                    <a:p>
                      <a:r>
                        <a:rPr lang="en-US" dirty="0"/>
                        <a:t>Very Low Risk</a:t>
                      </a:r>
                      <a:r>
                        <a:rPr lang="en-US" baseline="0" dirty="0"/>
                        <a:t> </a:t>
                      </a:r>
                      <a:endParaRPr lang="en-US" dirty="0"/>
                    </a:p>
                  </a:txBody>
                  <a:tcPr/>
                </a:tc>
                <a:tc>
                  <a:txBody>
                    <a:bodyPr/>
                    <a:lstStyle/>
                    <a:p>
                      <a:r>
                        <a:rPr lang="en-US" dirty="0"/>
                        <a:t>Lower Returns</a:t>
                      </a:r>
                      <a:r>
                        <a:rPr lang="en-US" baseline="0" dirty="0"/>
                        <a:t> </a:t>
                      </a:r>
                      <a:endParaRPr lang="en-US" dirty="0"/>
                    </a:p>
                  </a:txBody>
                  <a:tcPr/>
                </a:tc>
                <a:tc>
                  <a:txBody>
                    <a:bodyPr/>
                    <a:lstStyle/>
                    <a:p>
                      <a:r>
                        <a:rPr lang="en-US" dirty="0"/>
                        <a:t>Liquid Schemes </a:t>
                      </a:r>
                    </a:p>
                  </a:txBody>
                  <a:tcPr/>
                </a:tc>
                <a:extLst>
                  <a:ext uri="{0D108BD9-81ED-4DB2-BD59-A6C34878D82A}">
                    <a16:rowId xmlns:a16="http://schemas.microsoft.com/office/drawing/2014/main" val="10004"/>
                  </a:ext>
                </a:extLst>
              </a:tr>
            </a:tbl>
          </a:graphicData>
        </a:graphic>
      </p:graphicFrame>
      <p:pic>
        <p:nvPicPr>
          <p:cNvPr id="30722" name="Picture 2" descr="D:\Investor Awareness Programs\types-of-risks-in-mutual-funds.jpg"/>
          <p:cNvPicPr>
            <a:picLocks noChangeAspect="1" noChangeArrowheads="1"/>
          </p:cNvPicPr>
          <p:nvPr/>
        </p:nvPicPr>
        <p:blipFill>
          <a:blip r:embed="rId2"/>
          <a:srcRect l="9647" t="45966" r="9647" b="9664"/>
          <a:stretch>
            <a:fillRect/>
          </a:stretch>
        </p:blipFill>
        <p:spPr bwMode="auto">
          <a:xfrm>
            <a:off x="2036618" y="4114800"/>
            <a:ext cx="6650182" cy="2743200"/>
          </a:xfrm>
          <a:prstGeom prst="rect">
            <a:avLst/>
          </a:prstGeom>
          <a:noFill/>
        </p:spPr>
      </p:pic>
      <p:pic>
        <p:nvPicPr>
          <p:cNvPr id="3" name="Picture 2">
            <a:extLst>
              <a:ext uri="{FF2B5EF4-FFF2-40B4-BE49-F238E27FC236}">
                <a16:creationId xmlns:a16="http://schemas.microsoft.com/office/drawing/2014/main" id="{72B31019-3F9A-F98F-41F8-7A29FA77F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8C09E965-68AB-1749-DA4D-9E027DD84A5B}"/>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Scheme Related Documents </a:t>
            </a:r>
          </a:p>
        </p:txBody>
      </p:sp>
      <p:sp>
        <p:nvSpPr>
          <p:cNvPr id="5" name="Text Placeholder 4"/>
          <p:cNvSpPr>
            <a:spLocks noGrp="1"/>
          </p:cNvSpPr>
          <p:nvPr>
            <p:ph type="body" idx="1"/>
          </p:nvPr>
        </p:nvSpPr>
        <p:spPr/>
        <p:txBody>
          <a:bodyPr/>
          <a:lstStyle/>
          <a:p>
            <a:r>
              <a:rPr lang="en-US" dirty="0"/>
              <a:t>Part 5</a:t>
            </a:r>
          </a:p>
        </p:txBody>
      </p:sp>
      <p:pic>
        <p:nvPicPr>
          <p:cNvPr id="2" name="Picture 1">
            <a:extLst>
              <a:ext uri="{FF2B5EF4-FFF2-40B4-BE49-F238E27FC236}">
                <a16:creationId xmlns:a16="http://schemas.microsoft.com/office/drawing/2014/main" id="{FCC431BF-36DD-956C-EDFD-5D2369A0FE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3" name="TextBox 2">
            <a:extLst>
              <a:ext uri="{FF2B5EF4-FFF2-40B4-BE49-F238E27FC236}">
                <a16:creationId xmlns:a16="http://schemas.microsoft.com/office/drawing/2014/main" id="{0257A70A-6A2D-330A-88A6-EDA0944EC27A}"/>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Key Concepts ….</a:t>
            </a:r>
          </a:p>
        </p:txBody>
      </p:sp>
      <p:sp>
        <p:nvSpPr>
          <p:cNvPr id="3" name="Content Placeholder 2"/>
          <p:cNvSpPr>
            <a:spLocks noGrp="1"/>
          </p:cNvSpPr>
          <p:nvPr>
            <p:ph sz="quarter" idx="1"/>
          </p:nvPr>
        </p:nvSpPr>
        <p:spPr>
          <a:xfrm>
            <a:off x="304800" y="990600"/>
            <a:ext cx="8382000" cy="5592762"/>
          </a:xfrm>
        </p:spPr>
        <p:txBody>
          <a:bodyPr>
            <a:normAutofit fontScale="92500" lnSpcReduction="20000"/>
          </a:bodyPr>
          <a:lstStyle/>
          <a:p>
            <a:pPr algn="just"/>
            <a:r>
              <a:rPr lang="en-US" b="1" dirty="0"/>
              <a:t>What are Assets and Liabilities?</a:t>
            </a:r>
          </a:p>
          <a:p>
            <a:pPr algn="just"/>
            <a:r>
              <a:rPr lang="en-US" b="1" dirty="0"/>
              <a:t>What is Debt?</a:t>
            </a:r>
          </a:p>
          <a:p>
            <a:pPr algn="just"/>
            <a:r>
              <a:rPr lang="en-US" b="1" dirty="0"/>
              <a:t>What is the Time Value of Money?</a:t>
            </a:r>
          </a:p>
          <a:p>
            <a:pPr algn="just"/>
            <a:r>
              <a:rPr lang="en-US" b="1" dirty="0"/>
              <a:t>What is Inflation and its effect on Investments?</a:t>
            </a:r>
          </a:p>
          <a:p>
            <a:pPr algn="just"/>
            <a:endParaRPr lang="en-US" b="1" dirty="0"/>
          </a:p>
          <a:p>
            <a:pPr algn="just"/>
            <a:r>
              <a:rPr lang="en-US" b="1" dirty="0"/>
              <a:t>How does inflation affect my investment decision? </a:t>
            </a:r>
          </a:p>
          <a:p>
            <a:pPr lvl="2" algn="just"/>
            <a:r>
              <a:rPr lang="en-US" dirty="0"/>
              <a:t>A </a:t>
            </a:r>
            <a:r>
              <a:rPr lang="en-US" dirty="0" err="1"/>
              <a:t>Vada</a:t>
            </a:r>
            <a:r>
              <a:rPr lang="en-US" dirty="0"/>
              <a:t> </a:t>
            </a:r>
            <a:r>
              <a:rPr lang="en-US" dirty="0" err="1"/>
              <a:t>Pav</a:t>
            </a:r>
            <a:r>
              <a:rPr lang="en-US" dirty="0"/>
              <a:t> costing 5/- five years ago would now cost 20/-. This increase in the price is not as a result of higher quantity or a better quality of the </a:t>
            </a:r>
            <a:r>
              <a:rPr lang="en-US" dirty="0" err="1"/>
              <a:t>Vada</a:t>
            </a:r>
            <a:r>
              <a:rPr lang="en-US" dirty="0"/>
              <a:t> </a:t>
            </a:r>
            <a:r>
              <a:rPr lang="en-US" dirty="0" err="1"/>
              <a:t>Pav</a:t>
            </a:r>
            <a:r>
              <a:rPr lang="en-US" dirty="0"/>
              <a:t>, but due to inflation impacting the prices of the ingredients and finally the end product.</a:t>
            </a:r>
          </a:p>
          <a:p>
            <a:pPr algn="just"/>
            <a:r>
              <a:rPr lang="en-US" b="1" dirty="0"/>
              <a:t>So the money in your pocket lets say Rs. 5 ; you need to try and make it 20 or more…</a:t>
            </a:r>
          </a:p>
          <a:p>
            <a:pPr algn="just"/>
            <a:r>
              <a:rPr lang="en-US" b="1" dirty="0"/>
              <a:t>What are the steps that you can take to avoid the adverse effects of inflation? </a:t>
            </a:r>
          </a:p>
          <a:p>
            <a:pPr lvl="2" algn="just"/>
            <a:r>
              <a:rPr lang="en-US" dirty="0"/>
              <a:t>Try to determine your "real rate of return”, or the return you can expect after factoring in the effects of inflation. To reduce the risk of decrease in the value of money, you can invest the money available to you today at a rate equal or higher than the rate of inflation.</a:t>
            </a:r>
            <a:endParaRPr lang="en-US" b="1" dirty="0"/>
          </a:p>
          <a:p>
            <a:pPr algn="just"/>
            <a:endParaRPr lang="en-US" b="1" dirty="0"/>
          </a:p>
          <a:p>
            <a:pPr algn="just"/>
            <a:endParaRPr lang="en-US" b="1" dirty="0"/>
          </a:p>
          <a:p>
            <a:pPr algn="just"/>
            <a:endParaRPr lang="en-US" dirty="0"/>
          </a:p>
        </p:txBody>
      </p:sp>
      <p:sp>
        <p:nvSpPr>
          <p:cNvPr id="6" name="Bevel 5"/>
          <p:cNvSpPr/>
          <p:nvPr/>
        </p:nvSpPr>
        <p:spPr>
          <a:xfrm>
            <a:off x="7620000" y="1676400"/>
            <a:ext cx="1066800" cy="1371600"/>
          </a:xfrm>
          <a:prstGeom prst="beve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a:t>
            </a:r>
          </a:p>
          <a:p>
            <a:pPr algn="ctr"/>
            <a:r>
              <a:rPr lang="en-US" dirty="0"/>
              <a:t>Read </a:t>
            </a:r>
          </a:p>
          <a:p>
            <a:pPr algn="ctr"/>
            <a:r>
              <a:rPr lang="en-US" dirty="0"/>
              <a:t>At</a:t>
            </a:r>
          </a:p>
          <a:p>
            <a:pPr algn="ctr"/>
            <a:r>
              <a:rPr lang="en-US" dirty="0"/>
              <a:t>Home </a:t>
            </a:r>
          </a:p>
        </p:txBody>
      </p:sp>
      <p:pic>
        <p:nvPicPr>
          <p:cNvPr id="7" name="Picture 6">
            <a:extLst>
              <a:ext uri="{FF2B5EF4-FFF2-40B4-BE49-F238E27FC236}">
                <a16:creationId xmlns:a16="http://schemas.microsoft.com/office/drawing/2014/main" id="{8F1D2D9D-177C-34DC-1E03-733A12BE8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AFF0D92D-5859-A35A-32E7-9D96CDDEFD51}"/>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Important Documents </a:t>
            </a:r>
          </a:p>
        </p:txBody>
      </p:sp>
      <p:sp>
        <p:nvSpPr>
          <p:cNvPr id="3" name="Content Placeholder 2"/>
          <p:cNvSpPr>
            <a:spLocks noGrp="1"/>
          </p:cNvSpPr>
          <p:nvPr>
            <p:ph sz="quarter" idx="1"/>
          </p:nvPr>
        </p:nvSpPr>
        <p:spPr>
          <a:xfrm>
            <a:off x="76200" y="990600"/>
            <a:ext cx="8991600" cy="5592762"/>
          </a:xfrm>
        </p:spPr>
        <p:txBody>
          <a:bodyPr>
            <a:normAutofit/>
          </a:bodyPr>
          <a:lstStyle/>
          <a:p>
            <a:r>
              <a:rPr lang="en-US" dirty="0"/>
              <a:t>Scheme information document (SID)</a:t>
            </a:r>
          </a:p>
          <a:p>
            <a:pPr lvl="2"/>
            <a:r>
              <a:rPr lang="en-US" dirty="0"/>
              <a:t>– SID contains information that is specific to a each MF scheme.</a:t>
            </a:r>
          </a:p>
          <a:p>
            <a:pPr lvl="2"/>
            <a:r>
              <a:rPr lang="en-US" dirty="0"/>
              <a:t>– Concise &amp; detailed information that a prospective investor should know so as to take an informed decision to invest</a:t>
            </a:r>
          </a:p>
          <a:p>
            <a:r>
              <a:rPr lang="en-US" dirty="0"/>
              <a:t>Statement of Additional Information(SAI)</a:t>
            </a:r>
          </a:p>
          <a:p>
            <a:pPr lvl="2"/>
            <a:r>
              <a:rPr lang="en-US" dirty="0"/>
              <a:t>– SAI contains information with regards to each mutual fund and is common across all schemes of a mutual fund.</a:t>
            </a:r>
          </a:p>
          <a:p>
            <a:r>
              <a:rPr lang="en-US" dirty="0"/>
              <a:t>Key Information Memorandum (KIM)</a:t>
            </a:r>
          </a:p>
          <a:p>
            <a:pPr lvl="2"/>
            <a:r>
              <a:rPr lang="en-US" dirty="0"/>
              <a:t>– Abridged version of SID</a:t>
            </a:r>
          </a:p>
          <a:p>
            <a:pPr lvl="2"/>
            <a:r>
              <a:rPr lang="en-US" dirty="0"/>
              <a:t>– Simple to understand and contains key / essential information that investors need to be aware about before they invest</a:t>
            </a:r>
          </a:p>
          <a:p>
            <a:pPr lvl="2"/>
            <a:endParaRPr lang="en-US" dirty="0"/>
          </a:p>
          <a:p>
            <a:pPr>
              <a:buNone/>
            </a:pPr>
            <a:r>
              <a:rPr lang="en-US" b="1" dirty="0"/>
              <a:t>“One must read &amp; understand scheme related documents before investing in a mutual fund scheme.”</a:t>
            </a:r>
          </a:p>
        </p:txBody>
      </p:sp>
      <p:pic>
        <p:nvPicPr>
          <p:cNvPr id="6" name="Picture 5">
            <a:extLst>
              <a:ext uri="{FF2B5EF4-FFF2-40B4-BE49-F238E27FC236}">
                <a16:creationId xmlns:a16="http://schemas.microsoft.com/office/drawing/2014/main" id="{45287510-E7C1-CD6E-3653-4A2D6E16E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FB67AFC5-BF36-D3D0-CA1D-066E3FDEE93C}"/>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639762"/>
          </a:xfrm>
        </p:spPr>
        <p:txBody>
          <a:bodyPr>
            <a:normAutofit fontScale="90000"/>
          </a:bodyPr>
          <a:lstStyle/>
          <a:p>
            <a:r>
              <a:rPr lang="en-US" dirty="0"/>
              <a:t>Fact Sheet </a:t>
            </a:r>
          </a:p>
        </p:txBody>
      </p:sp>
      <p:sp>
        <p:nvSpPr>
          <p:cNvPr id="3" name="Content Placeholder 2"/>
          <p:cNvSpPr>
            <a:spLocks noGrp="1"/>
          </p:cNvSpPr>
          <p:nvPr>
            <p:ph sz="quarter" idx="1"/>
          </p:nvPr>
        </p:nvSpPr>
        <p:spPr>
          <a:xfrm>
            <a:off x="152400" y="990600"/>
            <a:ext cx="4648200" cy="5715000"/>
          </a:xfrm>
        </p:spPr>
        <p:txBody>
          <a:bodyPr>
            <a:normAutofit fontScale="92500" lnSpcReduction="20000"/>
          </a:bodyPr>
          <a:lstStyle/>
          <a:p>
            <a:r>
              <a:rPr lang="en-US" dirty="0"/>
              <a:t>Fact sheets help you assess a scheme and keep track of its performance</a:t>
            </a:r>
          </a:p>
          <a:p>
            <a:r>
              <a:rPr lang="en-US" dirty="0"/>
              <a:t>Issued every month</a:t>
            </a:r>
          </a:p>
          <a:p>
            <a:r>
              <a:rPr lang="en-US" dirty="0"/>
              <a:t>Easy to understand and provides a snapshot of the scheme</a:t>
            </a:r>
          </a:p>
          <a:p>
            <a:endParaRPr lang="en-US" dirty="0"/>
          </a:p>
          <a:p>
            <a:r>
              <a:rPr lang="en-US" dirty="0"/>
              <a:t>Show following key information at a</a:t>
            </a:r>
          </a:p>
          <a:p>
            <a:r>
              <a:rPr lang="en-US" dirty="0"/>
              <a:t>glance:</a:t>
            </a:r>
          </a:p>
          <a:p>
            <a:pPr lvl="1"/>
            <a:r>
              <a:rPr lang="en-US" dirty="0"/>
              <a:t>– NAV</a:t>
            </a:r>
          </a:p>
          <a:p>
            <a:pPr lvl="1"/>
            <a:r>
              <a:rPr lang="en-US" dirty="0"/>
              <a:t>– Returns</a:t>
            </a:r>
          </a:p>
          <a:p>
            <a:pPr lvl="1"/>
            <a:r>
              <a:rPr lang="en-US" dirty="0"/>
              <a:t>– Fund Managers managing the portfolio</a:t>
            </a:r>
          </a:p>
          <a:p>
            <a:pPr lvl="1"/>
            <a:r>
              <a:rPr lang="en-US" dirty="0"/>
              <a:t>Risk-o-meter</a:t>
            </a:r>
          </a:p>
          <a:p>
            <a:pPr lvl="1"/>
            <a:r>
              <a:rPr lang="en-US" dirty="0"/>
              <a:t>Other statistics allowing investors to compare mutual funds and decide which ones to invest in.</a:t>
            </a:r>
          </a:p>
        </p:txBody>
      </p:sp>
      <p:pic>
        <p:nvPicPr>
          <p:cNvPr id="31746" name="Picture 2" descr="D:\Investor Awareness Programs\one_page_mutual_fund_fact_sheet_template_presentation_report_ppt_pdf_document_slide01.jpg"/>
          <p:cNvPicPr>
            <a:picLocks noChangeAspect="1" noChangeArrowheads="1"/>
          </p:cNvPicPr>
          <p:nvPr/>
        </p:nvPicPr>
        <p:blipFill>
          <a:blip r:embed="rId2"/>
          <a:srcRect t="14444"/>
          <a:stretch>
            <a:fillRect/>
          </a:stretch>
        </p:blipFill>
        <p:spPr bwMode="auto">
          <a:xfrm>
            <a:off x="4953000" y="838200"/>
            <a:ext cx="3942608" cy="4876800"/>
          </a:xfrm>
          <a:prstGeom prst="rect">
            <a:avLst/>
          </a:prstGeom>
          <a:noFill/>
        </p:spPr>
      </p:pic>
      <p:pic>
        <p:nvPicPr>
          <p:cNvPr id="4" name="Picture 3">
            <a:extLst>
              <a:ext uri="{FF2B5EF4-FFF2-40B4-BE49-F238E27FC236}">
                <a16:creationId xmlns:a16="http://schemas.microsoft.com/office/drawing/2014/main" id="{7AAF0215-810D-06C0-05DE-64D9F7AC8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EA463532-0138-822D-F667-4C097B49174E}"/>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639762"/>
          </a:xfrm>
        </p:spPr>
        <p:txBody>
          <a:bodyPr>
            <a:normAutofit fontScale="90000"/>
          </a:bodyPr>
          <a:lstStyle/>
          <a:p>
            <a:r>
              <a:rPr lang="en-US" dirty="0"/>
              <a:t>Pre Requisites for Investing </a:t>
            </a:r>
          </a:p>
        </p:txBody>
      </p:sp>
      <p:sp>
        <p:nvSpPr>
          <p:cNvPr id="3" name="Content Placeholder 2"/>
          <p:cNvSpPr>
            <a:spLocks noGrp="1"/>
          </p:cNvSpPr>
          <p:nvPr>
            <p:ph sz="quarter" idx="1"/>
          </p:nvPr>
        </p:nvSpPr>
        <p:spPr>
          <a:xfrm>
            <a:off x="152400" y="990599"/>
            <a:ext cx="8839200" cy="5806345"/>
          </a:xfrm>
        </p:spPr>
        <p:txBody>
          <a:bodyPr>
            <a:normAutofit/>
          </a:bodyPr>
          <a:lstStyle/>
          <a:p>
            <a:r>
              <a:rPr lang="en-US" dirty="0"/>
              <a:t>Pre-requisites</a:t>
            </a:r>
          </a:p>
          <a:p>
            <a:pPr lvl="2"/>
            <a:r>
              <a:rPr lang="en-US" dirty="0"/>
              <a:t>1. KYC (Know Your Customer) Process</a:t>
            </a:r>
          </a:p>
          <a:p>
            <a:pPr lvl="2"/>
            <a:r>
              <a:rPr lang="en-US" dirty="0"/>
              <a:t>2. PAN Card</a:t>
            </a:r>
          </a:p>
          <a:p>
            <a:pPr lvl="2"/>
            <a:r>
              <a:rPr lang="en-US" dirty="0"/>
              <a:t>3. Bank Account</a:t>
            </a:r>
          </a:p>
          <a:p>
            <a:r>
              <a:rPr lang="en-US" dirty="0"/>
              <a:t>Steps to complete KYC Process</a:t>
            </a:r>
          </a:p>
          <a:p>
            <a:pPr lvl="2"/>
            <a:r>
              <a:rPr lang="en-US" dirty="0"/>
              <a:t>Visit any MF Branch Investor Service Centre / Branch with required KYC</a:t>
            </a:r>
          </a:p>
          <a:p>
            <a:pPr lvl="2"/>
            <a:r>
              <a:rPr lang="en-US" dirty="0"/>
              <a:t>Documents, namely –</a:t>
            </a:r>
          </a:p>
          <a:p>
            <a:pPr lvl="2"/>
            <a:r>
              <a:rPr lang="en-US" dirty="0" err="1"/>
              <a:t>i</a:t>
            </a:r>
            <a:r>
              <a:rPr lang="en-US" dirty="0"/>
              <a:t>. Address Proof  </a:t>
            </a:r>
            <a:r>
              <a:rPr lang="en-US" dirty="0" err="1"/>
              <a:t>Aadhaar</a:t>
            </a:r>
            <a:r>
              <a:rPr lang="en-US" dirty="0"/>
              <a:t> Card, Passport, Tel. bill etc.</a:t>
            </a:r>
          </a:p>
          <a:p>
            <a:pPr lvl="2"/>
            <a:r>
              <a:rPr lang="en-US" dirty="0"/>
              <a:t>ii. Identity Proof  PAN Card, </a:t>
            </a:r>
            <a:r>
              <a:rPr lang="en-US" dirty="0" err="1"/>
              <a:t>Aadhaar</a:t>
            </a:r>
            <a:r>
              <a:rPr lang="en-US" dirty="0"/>
              <a:t> Card, Passport, Voter’s card etc.</a:t>
            </a:r>
          </a:p>
          <a:p>
            <a:pPr lvl="2"/>
            <a:r>
              <a:rPr lang="en-US" dirty="0"/>
              <a:t>Submit Completed KYC form with photograph with required documents</a:t>
            </a:r>
          </a:p>
          <a:p>
            <a:r>
              <a:rPr lang="en-US" dirty="0"/>
              <a:t>After completing KYC, you can open a MF Folio with any Mutual Fund and start investing .</a:t>
            </a:r>
          </a:p>
        </p:txBody>
      </p:sp>
      <p:pic>
        <p:nvPicPr>
          <p:cNvPr id="6" name="Picture 5">
            <a:extLst>
              <a:ext uri="{FF2B5EF4-FFF2-40B4-BE49-F238E27FC236}">
                <a16:creationId xmlns:a16="http://schemas.microsoft.com/office/drawing/2014/main" id="{A96A921E-5427-2CE0-7CED-51E255497F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0CFE2702-4525-57E7-98CA-7D9B58FDEF70}"/>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639762"/>
          </a:xfrm>
        </p:spPr>
        <p:txBody>
          <a:bodyPr>
            <a:normAutofit fontScale="90000"/>
          </a:bodyPr>
          <a:lstStyle/>
          <a:p>
            <a:r>
              <a:rPr lang="en-US" dirty="0"/>
              <a:t>How to Invest in a MF?</a:t>
            </a:r>
          </a:p>
        </p:txBody>
      </p:sp>
      <p:sp>
        <p:nvSpPr>
          <p:cNvPr id="3" name="Content Placeholder 2"/>
          <p:cNvSpPr>
            <a:spLocks noGrp="1"/>
          </p:cNvSpPr>
          <p:nvPr>
            <p:ph sz="quarter" idx="1"/>
          </p:nvPr>
        </p:nvSpPr>
        <p:spPr>
          <a:xfrm>
            <a:off x="76200" y="990599"/>
            <a:ext cx="8991600" cy="5806345"/>
          </a:xfrm>
        </p:spPr>
        <p:txBody>
          <a:bodyPr>
            <a:normAutofit/>
          </a:bodyPr>
          <a:lstStyle/>
          <a:p>
            <a:r>
              <a:rPr lang="en-US" dirty="0"/>
              <a:t>One can invest in a Mutual Fund scheme Offline or Online</a:t>
            </a:r>
          </a:p>
          <a:p>
            <a:endParaRPr lang="en-US" dirty="0"/>
          </a:p>
          <a:p>
            <a:r>
              <a:rPr lang="en-US" dirty="0"/>
              <a:t>• Offline (physical application) mode</a:t>
            </a:r>
          </a:p>
          <a:p>
            <a:pPr lvl="2"/>
            <a:r>
              <a:rPr lang="en-US" dirty="0"/>
              <a:t>– Duly completed scheme application form signed by all applicants</a:t>
            </a:r>
          </a:p>
          <a:p>
            <a:pPr lvl="2"/>
            <a:r>
              <a:rPr lang="en-US" dirty="0"/>
              <a:t>– </a:t>
            </a:r>
            <a:r>
              <a:rPr lang="en-US" dirty="0" err="1"/>
              <a:t>Cheque</a:t>
            </a:r>
            <a:r>
              <a:rPr lang="en-US" dirty="0"/>
              <a:t> or bank draft for the amount to be invested</a:t>
            </a:r>
          </a:p>
          <a:p>
            <a:pPr lvl="2"/>
            <a:r>
              <a:rPr lang="en-US" dirty="0"/>
              <a:t>– Submit the above at the branch office or designated Investor Service </a:t>
            </a:r>
            <a:r>
              <a:rPr lang="en-US" dirty="0" err="1"/>
              <a:t>Centres</a:t>
            </a:r>
            <a:r>
              <a:rPr lang="en-US" dirty="0"/>
              <a:t> (ISC) of mutual funds or Registrar &amp; Transfer Agents &amp; MFU</a:t>
            </a:r>
          </a:p>
          <a:p>
            <a:pPr lvl="2"/>
            <a:endParaRPr lang="en-US" dirty="0"/>
          </a:p>
          <a:p>
            <a:r>
              <a:rPr lang="en-US" dirty="0"/>
              <a:t>• Online mode</a:t>
            </a:r>
          </a:p>
          <a:p>
            <a:pPr lvl="2"/>
            <a:r>
              <a:rPr lang="en-US" dirty="0"/>
              <a:t>– Websites of the respective Mutual Funds</a:t>
            </a:r>
          </a:p>
          <a:p>
            <a:pPr lvl="2"/>
            <a:r>
              <a:rPr lang="en-US" dirty="0"/>
              <a:t>– Websites of Mutual Fund Distributors</a:t>
            </a:r>
          </a:p>
          <a:p>
            <a:pPr lvl="2"/>
            <a:r>
              <a:rPr lang="en-US" dirty="0"/>
              <a:t>– Buy mutual funds units through Stock Exchange platforms just like a company stock</a:t>
            </a:r>
          </a:p>
          <a:p>
            <a:pPr lvl="2"/>
            <a:r>
              <a:rPr lang="en-US" dirty="0"/>
              <a:t>– MF Utilities (MFU) a technology based shared service platform for MF transactions promoted by the mutual fund industry for participating mutual funds.</a:t>
            </a:r>
          </a:p>
        </p:txBody>
      </p:sp>
      <p:pic>
        <p:nvPicPr>
          <p:cNvPr id="6" name="Picture 5">
            <a:extLst>
              <a:ext uri="{FF2B5EF4-FFF2-40B4-BE49-F238E27FC236}">
                <a16:creationId xmlns:a16="http://schemas.microsoft.com/office/drawing/2014/main" id="{CBD3E754-CC2D-60C2-6A58-34602BEC0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5D3EC243-0A1A-7226-FC4D-2479F7C7021B}"/>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417" y="607554"/>
            <a:ext cx="7239000" cy="639762"/>
          </a:xfrm>
        </p:spPr>
        <p:txBody>
          <a:bodyPr>
            <a:normAutofit fontScale="90000"/>
          </a:bodyPr>
          <a:lstStyle/>
          <a:p>
            <a:pPr algn="ctr"/>
            <a:r>
              <a:rPr lang="en-US" dirty="0"/>
              <a:t>SEBI Complaints Redress </a:t>
            </a:r>
            <a:br>
              <a:rPr lang="en-US" dirty="0"/>
            </a:br>
            <a:r>
              <a:rPr lang="en-US" dirty="0"/>
              <a:t>System</a:t>
            </a:r>
          </a:p>
        </p:txBody>
      </p:sp>
      <p:sp>
        <p:nvSpPr>
          <p:cNvPr id="3" name="Content Placeholder 2"/>
          <p:cNvSpPr>
            <a:spLocks noGrp="1"/>
          </p:cNvSpPr>
          <p:nvPr>
            <p:ph sz="quarter" idx="1"/>
          </p:nvPr>
        </p:nvSpPr>
        <p:spPr>
          <a:xfrm>
            <a:off x="18563" y="1508855"/>
            <a:ext cx="9049237" cy="5806345"/>
          </a:xfrm>
        </p:spPr>
        <p:txBody>
          <a:bodyPr>
            <a:normAutofit/>
          </a:bodyPr>
          <a:lstStyle/>
          <a:p>
            <a:r>
              <a:rPr lang="en-US" sz="2800" dirty="0"/>
              <a:t>SEBI has provided a centralized web based complaints redress system on its portal, named 'SCORES’.</a:t>
            </a:r>
          </a:p>
          <a:p>
            <a:r>
              <a:rPr lang="en-US" sz="2800" dirty="0"/>
              <a:t>If you are not satisfied with the response from a particular Mutual Fund/company/intermediary, you may then lodge an online complaint with SEBI through SCORES to get your complaint redressed.</a:t>
            </a:r>
          </a:p>
          <a:p>
            <a:r>
              <a:rPr lang="en-US" sz="2800" dirty="0"/>
              <a:t>SEBI takes up the complaints registered via SCORES with the concerned company / mutual fund / intermediary for timely </a:t>
            </a:r>
            <a:r>
              <a:rPr lang="en-US" sz="2800" dirty="0" err="1"/>
              <a:t>redressal</a:t>
            </a:r>
            <a:r>
              <a:rPr lang="en-US" sz="2800" dirty="0"/>
              <a:t>.</a:t>
            </a:r>
          </a:p>
          <a:p>
            <a:r>
              <a:rPr lang="en-US" sz="2800" dirty="0"/>
              <a:t>To log on to SCORES System, please visit http://scores.gov.in/</a:t>
            </a:r>
          </a:p>
        </p:txBody>
      </p:sp>
      <p:pic>
        <p:nvPicPr>
          <p:cNvPr id="6" name="Picture 5">
            <a:extLst>
              <a:ext uri="{FF2B5EF4-FFF2-40B4-BE49-F238E27FC236}">
                <a16:creationId xmlns:a16="http://schemas.microsoft.com/office/drawing/2014/main" id="{D81C0E79-D22E-9BEA-AC88-0FA09710B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4" name="TextBox 3">
            <a:extLst>
              <a:ext uri="{FF2B5EF4-FFF2-40B4-BE49-F238E27FC236}">
                <a16:creationId xmlns:a16="http://schemas.microsoft.com/office/drawing/2014/main" id="{5DBA9BD8-A7AD-9598-C735-D47ADC9A0052}"/>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971800"/>
            <a:ext cx="7315200" cy="522288"/>
          </a:xfrm>
        </p:spPr>
        <p:txBody>
          <a:bodyPr/>
          <a:lstStyle/>
          <a:p>
            <a:pPr algn="ctr"/>
            <a:r>
              <a:rPr lang="en-US" sz="7200" b="1" dirty="0"/>
              <a:t>Thank You </a:t>
            </a:r>
          </a:p>
        </p:txBody>
      </p:sp>
      <p:pic>
        <p:nvPicPr>
          <p:cNvPr id="2" name="Picture 1">
            <a:extLst>
              <a:ext uri="{FF2B5EF4-FFF2-40B4-BE49-F238E27FC236}">
                <a16:creationId xmlns:a16="http://schemas.microsoft.com/office/drawing/2014/main" id="{40D63FEB-7DA6-BB57-537D-95FD3F785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871" y="-52080"/>
            <a:ext cx="1444130" cy="890280"/>
          </a:xfrm>
          <a:prstGeom prst="rect">
            <a:avLst/>
          </a:prstGeom>
        </p:spPr>
      </p:pic>
      <p:sp>
        <p:nvSpPr>
          <p:cNvPr id="3" name="TextBox 2">
            <a:extLst>
              <a:ext uri="{FF2B5EF4-FFF2-40B4-BE49-F238E27FC236}">
                <a16:creationId xmlns:a16="http://schemas.microsoft.com/office/drawing/2014/main" id="{5F9D1167-340A-9E5E-1841-3838AAB759D0}"/>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639762"/>
          </a:xfrm>
        </p:spPr>
        <p:txBody>
          <a:bodyPr>
            <a:normAutofit fontScale="90000"/>
          </a:bodyPr>
          <a:lstStyle/>
          <a:p>
            <a:r>
              <a:rPr lang="en-US" dirty="0"/>
              <a:t>Key Concepts …</a:t>
            </a:r>
          </a:p>
        </p:txBody>
      </p:sp>
      <p:sp>
        <p:nvSpPr>
          <p:cNvPr id="3" name="Content Placeholder 2"/>
          <p:cNvSpPr>
            <a:spLocks noGrp="1"/>
          </p:cNvSpPr>
          <p:nvPr>
            <p:ph sz="quarter" idx="1"/>
          </p:nvPr>
        </p:nvSpPr>
        <p:spPr/>
        <p:txBody>
          <a:bodyPr/>
          <a:lstStyle/>
          <a:p>
            <a:r>
              <a:rPr lang="en-US" b="1" dirty="0"/>
              <a:t>What is Power of Compounding? </a:t>
            </a:r>
          </a:p>
          <a:p>
            <a:pPr lvl="2"/>
            <a:r>
              <a:rPr lang="en-US" dirty="0"/>
              <a:t>With simple interest, you can earn interest only on the principal (that is, the amount you initially invested); while with compounding interest, you earn interest on the principal as well as, previously earned interest.</a:t>
            </a:r>
          </a:p>
        </p:txBody>
      </p:sp>
      <p:pic>
        <p:nvPicPr>
          <p:cNvPr id="20482" name="Picture 2"/>
          <p:cNvPicPr>
            <a:picLocks noChangeAspect="1" noChangeArrowheads="1"/>
          </p:cNvPicPr>
          <p:nvPr/>
        </p:nvPicPr>
        <p:blipFill>
          <a:blip r:embed="rId3"/>
          <a:srcRect l="10542" t="32292" r="27379" b="22917"/>
          <a:stretch>
            <a:fillRect/>
          </a:stretch>
        </p:blipFill>
        <p:spPr bwMode="auto">
          <a:xfrm>
            <a:off x="228599" y="2590800"/>
            <a:ext cx="8828567" cy="3886200"/>
          </a:xfrm>
          <a:prstGeom prst="rect">
            <a:avLst/>
          </a:prstGeom>
          <a:ln w="88900" cap="sq" cmpd="thickThin">
            <a:solidFill>
              <a:srgbClr val="000000"/>
            </a:solidFill>
            <a:prstDash val="solid"/>
            <a:miter lim="800000"/>
          </a:ln>
          <a:effectLst>
            <a:innerShdw blurRad="76200">
              <a:srgbClr val="000000"/>
            </a:innerShdw>
          </a:effectLst>
        </p:spPr>
      </p:pic>
      <p:sp>
        <p:nvSpPr>
          <p:cNvPr id="7" name="Bevel 6"/>
          <p:cNvSpPr/>
          <p:nvPr/>
        </p:nvSpPr>
        <p:spPr>
          <a:xfrm>
            <a:off x="0" y="1143000"/>
            <a:ext cx="1066800" cy="1371600"/>
          </a:xfrm>
          <a:prstGeom prst="beve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a:t>
            </a:r>
          </a:p>
          <a:p>
            <a:pPr algn="ctr"/>
            <a:r>
              <a:rPr lang="en-US" dirty="0"/>
              <a:t>Read </a:t>
            </a:r>
          </a:p>
          <a:p>
            <a:pPr algn="ctr"/>
            <a:r>
              <a:rPr lang="en-US" dirty="0"/>
              <a:t>At</a:t>
            </a:r>
          </a:p>
          <a:p>
            <a:pPr algn="ctr"/>
            <a:r>
              <a:rPr lang="en-US" dirty="0"/>
              <a:t>Home </a:t>
            </a:r>
          </a:p>
        </p:txBody>
      </p:sp>
      <p:pic>
        <p:nvPicPr>
          <p:cNvPr id="4" name="Picture 3">
            <a:extLst>
              <a:ext uri="{FF2B5EF4-FFF2-40B4-BE49-F238E27FC236}">
                <a16:creationId xmlns:a16="http://schemas.microsoft.com/office/drawing/2014/main" id="{1F29EE61-A98E-1DAF-8E36-6966FB801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C1111F37-BE55-CFE0-555E-328C77EB0247}"/>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Key Concepts </a:t>
            </a:r>
          </a:p>
        </p:txBody>
      </p:sp>
      <p:sp>
        <p:nvSpPr>
          <p:cNvPr id="3" name="Content Placeholder 2"/>
          <p:cNvSpPr>
            <a:spLocks noGrp="1"/>
          </p:cNvSpPr>
          <p:nvPr>
            <p:ph sz="quarter" idx="1"/>
          </p:nvPr>
        </p:nvSpPr>
        <p:spPr>
          <a:xfrm>
            <a:off x="228600" y="990600"/>
            <a:ext cx="4876800" cy="5638800"/>
          </a:xfrm>
        </p:spPr>
        <p:txBody>
          <a:bodyPr>
            <a:normAutofit fontScale="92500" lnSpcReduction="10000"/>
          </a:bodyPr>
          <a:lstStyle/>
          <a:p>
            <a:pPr algn="just"/>
            <a:r>
              <a:rPr lang="en-US" b="1" dirty="0"/>
              <a:t>The Rule of 72 </a:t>
            </a:r>
          </a:p>
          <a:p>
            <a:pPr lvl="1" algn="just"/>
            <a:r>
              <a:rPr lang="en-US" dirty="0"/>
              <a:t>Mathematicians say that you can find out how long it will take you to double your money simply by dividing the number 72 by the interest rate. </a:t>
            </a:r>
          </a:p>
          <a:p>
            <a:pPr lvl="1" algn="just"/>
            <a:endParaRPr lang="en-US" dirty="0"/>
          </a:p>
          <a:p>
            <a:pPr lvl="1" algn="just"/>
            <a:r>
              <a:rPr lang="en-US" dirty="0"/>
              <a:t>So let's say your parents give you Rs.200/- for your birthday and you plan to invest it. If you put the money into an account that earns 6 percent (6%) interest a year, how long will it take to grow to Rs. 400/-/? </a:t>
            </a:r>
          </a:p>
          <a:p>
            <a:pPr lvl="1" algn="just"/>
            <a:endParaRPr lang="en-US" dirty="0"/>
          </a:p>
          <a:p>
            <a:pPr algn="just"/>
            <a:r>
              <a:rPr lang="en-US" dirty="0"/>
              <a:t>72 / 6% interest = 12 years </a:t>
            </a:r>
          </a:p>
          <a:p>
            <a:pPr algn="just"/>
            <a:r>
              <a:rPr lang="en-US" dirty="0"/>
              <a:t>So in 12 years, your money will have doubled to Rs. 400/-.</a:t>
            </a:r>
          </a:p>
        </p:txBody>
      </p:sp>
      <p:pic>
        <p:nvPicPr>
          <p:cNvPr id="21506" name="Picture 2"/>
          <p:cNvPicPr>
            <a:picLocks noChangeAspect="1" noChangeArrowheads="1"/>
          </p:cNvPicPr>
          <p:nvPr/>
        </p:nvPicPr>
        <p:blipFill>
          <a:blip r:embed="rId2"/>
          <a:srcRect l="49781" t="34375" r="23865" b="29167"/>
          <a:stretch>
            <a:fillRect/>
          </a:stretch>
        </p:blipFill>
        <p:spPr bwMode="auto">
          <a:xfrm>
            <a:off x="5105400" y="2167467"/>
            <a:ext cx="3875314" cy="3014133"/>
          </a:xfrm>
          <a:prstGeom prst="rect">
            <a:avLst/>
          </a:prstGeom>
          <a:noFill/>
          <a:ln w="9525">
            <a:noFill/>
            <a:miter lim="800000"/>
            <a:headEnd/>
            <a:tailEnd/>
          </a:ln>
          <a:effectLst/>
        </p:spPr>
      </p:pic>
      <p:sp>
        <p:nvSpPr>
          <p:cNvPr id="7" name="Bevel 6"/>
          <p:cNvSpPr/>
          <p:nvPr/>
        </p:nvSpPr>
        <p:spPr>
          <a:xfrm>
            <a:off x="7543800" y="5257800"/>
            <a:ext cx="1066800" cy="1371600"/>
          </a:xfrm>
          <a:prstGeom prst="beve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a:t>
            </a:r>
          </a:p>
          <a:p>
            <a:pPr algn="ctr"/>
            <a:r>
              <a:rPr lang="en-US" dirty="0"/>
              <a:t>Read </a:t>
            </a:r>
          </a:p>
          <a:p>
            <a:pPr algn="ctr"/>
            <a:r>
              <a:rPr lang="en-US" dirty="0"/>
              <a:t>At</a:t>
            </a:r>
          </a:p>
          <a:p>
            <a:pPr algn="ctr"/>
            <a:r>
              <a:rPr lang="en-US" dirty="0"/>
              <a:t>Home </a:t>
            </a:r>
          </a:p>
        </p:txBody>
      </p:sp>
      <p:pic>
        <p:nvPicPr>
          <p:cNvPr id="4" name="Picture 3">
            <a:extLst>
              <a:ext uri="{FF2B5EF4-FFF2-40B4-BE49-F238E27FC236}">
                <a16:creationId xmlns:a16="http://schemas.microsoft.com/office/drawing/2014/main" id="{66F3ECAA-DA56-AF3F-E93A-C94D641D9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5" name="TextBox 4">
            <a:extLst>
              <a:ext uri="{FF2B5EF4-FFF2-40B4-BE49-F238E27FC236}">
                <a16:creationId xmlns:a16="http://schemas.microsoft.com/office/drawing/2014/main" id="{208E1EFD-79D2-694B-8437-6BCD2F0F09E9}"/>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639762"/>
          </a:xfrm>
        </p:spPr>
        <p:txBody>
          <a:bodyPr>
            <a:normAutofit fontScale="90000"/>
          </a:bodyPr>
          <a:lstStyle/>
          <a:p>
            <a:r>
              <a:rPr lang="en-US" dirty="0"/>
              <a:t>Key Concepts </a:t>
            </a:r>
          </a:p>
        </p:txBody>
      </p:sp>
      <p:sp>
        <p:nvSpPr>
          <p:cNvPr id="3" name="Content Placeholder 2"/>
          <p:cNvSpPr>
            <a:spLocks noGrp="1"/>
          </p:cNvSpPr>
          <p:nvPr>
            <p:ph sz="quarter" idx="1"/>
          </p:nvPr>
        </p:nvSpPr>
        <p:spPr>
          <a:xfrm>
            <a:off x="914400" y="990600"/>
            <a:ext cx="7772400" cy="1371600"/>
          </a:xfrm>
        </p:spPr>
        <p:txBody>
          <a:bodyPr/>
          <a:lstStyle/>
          <a:p>
            <a:r>
              <a:rPr lang="en-US" dirty="0"/>
              <a:t>Impact of 5% Annual Inflation on Expenses over a period of 20 years  </a:t>
            </a:r>
          </a:p>
        </p:txBody>
      </p:sp>
      <p:graphicFrame>
        <p:nvGraphicFramePr>
          <p:cNvPr id="5" name="Chart 4"/>
          <p:cNvGraphicFramePr/>
          <p:nvPr>
            <p:extLst>
              <p:ext uri="{D42A27DB-BD31-4B8C-83A1-F6EECF244321}">
                <p14:modId xmlns:p14="http://schemas.microsoft.com/office/powerpoint/2010/main" val="1254434899"/>
              </p:ext>
            </p:extLst>
          </p:nvPr>
        </p:nvGraphicFramePr>
        <p:xfrm>
          <a:off x="152400" y="2057400"/>
          <a:ext cx="8763000"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evel 7"/>
          <p:cNvSpPr/>
          <p:nvPr/>
        </p:nvSpPr>
        <p:spPr>
          <a:xfrm>
            <a:off x="7620000" y="4343400"/>
            <a:ext cx="1066800" cy="1371600"/>
          </a:xfrm>
          <a:prstGeom prst="bevel">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a:t>
            </a:r>
          </a:p>
          <a:p>
            <a:pPr algn="ctr"/>
            <a:r>
              <a:rPr lang="en-US" dirty="0"/>
              <a:t>Read </a:t>
            </a:r>
          </a:p>
          <a:p>
            <a:pPr algn="ctr"/>
            <a:r>
              <a:rPr lang="en-US" dirty="0"/>
              <a:t>At</a:t>
            </a:r>
          </a:p>
          <a:p>
            <a:pPr algn="ctr"/>
            <a:r>
              <a:rPr lang="en-US" dirty="0"/>
              <a:t>Home </a:t>
            </a:r>
          </a:p>
        </p:txBody>
      </p:sp>
      <p:pic>
        <p:nvPicPr>
          <p:cNvPr id="4" name="Picture 3">
            <a:extLst>
              <a:ext uri="{FF2B5EF4-FFF2-40B4-BE49-F238E27FC236}">
                <a16:creationId xmlns:a16="http://schemas.microsoft.com/office/drawing/2014/main" id="{552BE4D1-067D-C0DF-1B30-2278487C8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237" y="-52080"/>
            <a:ext cx="1037763" cy="639762"/>
          </a:xfrm>
          <a:prstGeom prst="rect">
            <a:avLst/>
          </a:prstGeom>
        </p:spPr>
      </p:pic>
      <p:sp>
        <p:nvSpPr>
          <p:cNvPr id="6" name="TextBox 5">
            <a:extLst>
              <a:ext uri="{FF2B5EF4-FFF2-40B4-BE49-F238E27FC236}">
                <a16:creationId xmlns:a16="http://schemas.microsoft.com/office/drawing/2014/main" id="{E2FC658F-93DB-D1C4-3A42-20CC786D4A77}"/>
              </a:ext>
            </a:extLst>
          </p:cNvPr>
          <p:cNvSpPr txBox="1"/>
          <p:nvPr/>
        </p:nvSpPr>
        <p:spPr>
          <a:xfrm>
            <a:off x="99646" y="116216"/>
            <a:ext cx="1331070" cy="369332"/>
          </a:xfrm>
          <a:prstGeom prst="rect">
            <a:avLst/>
          </a:prstGeom>
          <a:noFill/>
        </p:spPr>
        <p:txBody>
          <a:bodyPr wrap="none" rtlCol="0">
            <a:spAutoFit/>
          </a:bodyPr>
          <a:lstStyle/>
          <a:p>
            <a:r>
              <a:rPr lang="en-US" dirty="0"/>
              <a:t>FMS </a:t>
            </a:r>
            <a:r>
              <a:rPr lang="en-US" dirty="0" err="1"/>
              <a:t>EduTech</a:t>
            </a: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2836</TotalTime>
  <Words>5652</Words>
  <Application>Microsoft Office PowerPoint</Application>
  <PresentationFormat>On-screen Show (4:3)</PresentationFormat>
  <Paragraphs>732</Paragraphs>
  <Slides>65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vt:lpstr>
      <vt:lpstr>Calibri</vt:lpstr>
      <vt:lpstr>Franklin Gothic Book</vt:lpstr>
      <vt:lpstr>Perpetua</vt:lpstr>
      <vt:lpstr>Wingdings 2</vt:lpstr>
      <vt:lpstr>Equity</vt:lpstr>
      <vt:lpstr>Investor Awareness Program</vt:lpstr>
      <vt:lpstr>Dedicated website for investors by SEBI</vt:lpstr>
      <vt:lpstr>Financial Literacy </vt:lpstr>
      <vt:lpstr>Key Concepts </vt:lpstr>
      <vt:lpstr>Savings VS Investments </vt:lpstr>
      <vt:lpstr>Key Concepts ….</vt:lpstr>
      <vt:lpstr>Key Concepts …</vt:lpstr>
      <vt:lpstr>Key Concepts </vt:lpstr>
      <vt:lpstr>Key Concepts </vt:lpstr>
      <vt:lpstr>Key Concepts </vt:lpstr>
      <vt:lpstr>Inflation; Fiat Currency and Time Value </vt:lpstr>
      <vt:lpstr>Inflation Not so Long Ago… </vt:lpstr>
      <vt:lpstr>PowerPoint Presentation</vt:lpstr>
      <vt:lpstr>Inflation Good??</vt:lpstr>
      <vt:lpstr>Solution ?? Investing Smart </vt:lpstr>
      <vt:lpstr>Part 2: Assets? Investments?</vt:lpstr>
      <vt:lpstr>     Economists believe…</vt:lpstr>
      <vt:lpstr>Part 2 </vt:lpstr>
      <vt:lpstr>What is Financial Planning ?</vt:lpstr>
      <vt:lpstr>Financial Planning Process </vt:lpstr>
      <vt:lpstr>FP Explanations: </vt:lpstr>
      <vt:lpstr>FP Explanations: </vt:lpstr>
      <vt:lpstr>Setting Financial Goals </vt:lpstr>
      <vt:lpstr>PowerPoint Presentation</vt:lpstr>
      <vt:lpstr>Five-Step Approach to Achieve Financial Goals </vt:lpstr>
      <vt:lpstr>FP Explanations: </vt:lpstr>
      <vt:lpstr>FP Explanations: </vt:lpstr>
      <vt:lpstr>Asset Allocation </vt:lpstr>
      <vt:lpstr>FP Explanations: </vt:lpstr>
      <vt:lpstr>Make Your Assets Work for you </vt:lpstr>
      <vt:lpstr>FP Explanations: </vt:lpstr>
      <vt:lpstr>FP Explanations: </vt:lpstr>
      <vt:lpstr>Review ??</vt:lpstr>
      <vt:lpstr>Risk VS Returns </vt:lpstr>
      <vt:lpstr>Asset Allocation </vt:lpstr>
      <vt:lpstr>   Life Stage Based asset Allocation </vt:lpstr>
      <vt:lpstr>Part 5</vt:lpstr>
      <vt:lpstr>What is a Mutual Fund?</vt:lpstr>
      <vt:lpstr>How Does a Mutual Fund Work?</vt:lpstr>
      <vt:lpstr>Why Mutual Funds ?</vt:lpstr>
      <vt:lpstr>MF Structure </vt:lpstr>
      <vt:lpstr>Types of Mutual Funds </vt:lpstr>
      <vt:lpstr>Types of Mutual Funds </vt:lpstr>
      <vt:lpstr>SEBI Categorization </vt:lpstr>
      <vt:lpstr>Equity Schemes /  Fund Categories </vt:lpstr>
      <vt:lpstr>Equity Funds </vt:lpstr>
      <vt:lpstr>ELSS Equity Linked Savings Scheme </vt:lpstr>
      <vt:lpstr>Debt Funds </vt:lpstr>
      <vt:lpstr>Debt Funds </vt:lpstr>
      <vt:lpstr>Hybrid Funds </vt:lpstr>
      <vt:lpstr>Solution Oriented </vt:lpstr>
      <vt:lpstr>Index Fund </vt:lpstr>
      <vt:lpstr>ETF Exchange Traded Fund </vt:lpstr>
      <vt:lpstr>Gold ETF </vt:lpstr>
      <vt:lpstr>International Funds </vt:lpstr>
      <vt:lpstr>Fund of Funds </vt:lpstr>
      <vt:lpstr>Arbitrage Funds </vt:lpstr>
      <vt:lpstr>Mutual Funds Risk Returns </vt:lpstr>
      <vt:lpstr>Scheme Related Documents </vt:lpstr>
      <vt:lpstr>Important Documents </vt:lpstr>
      <vt:lpstr>Fact Sheet </vt:lpstr>
      <vt:lpstr>Pre Requisites for Investing </vt:lpstr>
      <vt:lpstr>How to Invest in a MF?</vt:lpstr>
      <vt:lpstr>SEBI Complaints Redress  System</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Awareness Program</dc:title>
  <dc:creator>admin</dc:creator>
  <cp:lastModifiedBy>Mitez Sheth</cp:lastModifiedBy>
  <cp:revision>169</cp:revision>
  <dcterms:created xsi:type="dcterms:W3CDTF">2006-08-16T00:00:00Z</dcterms:created>
  <dcterms:modified xsi:type="dcterms:W3CDTF">2024-07-17T09:06:49Z</dcterms:modified>
</cp:coreProperties>
</file>